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2" r:id="rId4"/>
  </p:sldMasterIdLst>
  <p:notesMasterIdLst>
    <p:notesMasterId r:id="rId29"/>
  </p:notesMasterIdLst>
  <p:sldIdLst>
    <p:sldId id="256" r:id="rId5"/>
    <p:sldId id="397" r:id="rId6"/>
    <p:sldId id="344" r:id="rId7"/>
    <p:sldId id="394" r:id="rId8"/>
    <p:sldId id="499" r:id="rId9"/>
    <p:sldId id="477" r:id="rId10"/>
    <p:sldId id="478" r:id="rId11"/>
    <p:sldId id="498" r:id="rId12"/>
    <p:sldId id="446" r:id="rId13"/>
    <p:sldId id="495" r:id="rId14"/>
    <p:sldId id="497" r:id="rId15"/>
    <p:sldId id="501" r:id="rId16"/>
    <p:sldId id="488" r:id="rId17"/>
    <p:sldId id="489" r:id="rId18"/>
    <p:sldId id="500" r:id="rId19"/>
    <p:sldId id="490" r:id="rId20"/>
    <p:sldId id="479" r:id="rId21"/>
    <p:sldId id="481" r:id="rId22"/>
    <p:sldId id="484" r:id="rId23"/>
    <p:sldId id="483" r:id="rId24"/>
    <p:sldId id="485" r:id="rId25"/>
    <p:sldId id="492" r:id="rId26"/>
    <p:sldId id="493" r:id="rId27"/>
    <p:sldId id="49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4566D2-9E73-58E4-8EE9-5940D00A670D}" name="#LIM HWEE MIN, GERALDLYNN#" initials="#G" userId="S::glim063@e.ntu.edu.sg::97ebfcc6-df94-416c-996e-3c5998071c1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D82"/>
    <a:srgbClr val="00408D"/>
    <a:srgbClr val="372DA0"/>
    <a:srgbClr val="E9052A"/>
    <a:srgbClr val="9EDFEA"/>
    <a:srgbClr val="EC6C04"/>
    <a:srgbClr val="3C3C3C"/>
    <a:srgbClr val="EFEFEF"/>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CFBF60-9D09-664B-8F48-99EAA8F1EDFB}" v="1220" dt="2022-10-02T15:40:46.139"/>
    <p1510:client id="{313FF1AD-84CC-414F-ACA4-CE07E74AD4BD}" v="5958" dt="2022-10-02T15:24:28.179"/>
    <p1510:client id="{48EE027D-7AD0-D231-35BF-4E96E1CAF2A5}" v="372" dt="2022-10-02T08:47:34.256"/>
    <p1510:client id="{8F2A53DA-685F-6443-97C1-08690C721E13}" v="1235" dt="2022-10-02T15:11:40.215"/>
    <p1510:client id="{9ECD8DC0-3406-4080-AF2E-67225CF451A8}" v="64" dt="2022-10-02T09:22:55.767"/>
    <p1510:client id="{A57CEAE1-CB25-41D9-962C-5A37D3FAD0D7}" v="5" dt="2022-10-02T10:45:30.598"/>
    <p1510:client id="{E28355A6-8079-F1F7-D477-ACAF4365C826}" v="11" dt="2022-10-02T11:51:44.769"/>
    <p1510:client id="{FF35EC71-5FF5-344C-B682-570E93C386A5}" v="4283" dt="2022-10-02T15:41:10.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58228"/>
  </p:normalViewPr>
  <p:slideViewPr>
    <p:cSldViewPr snapToGrid="0">
      <p:cViewPr>
        <p:scale>
          <a:sx n="79" d="100"/>
          <a:sy n="79" d="100"/>
        </p:scale>
        <p:origin x="20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B60F3222-6643-E641-AEBD-01A467B56C5C}" type="datetimeFigureOut">
              <a:rPr lang="en-US" smtClean="0"/>
              <a:pPr/>
              <a:t>10/2/22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5E2FA06A-B0F4-8241-95E9-A11DC7FAE054}" type="slidenum">
              <a:rPr lang="en-US" smtClean="0"/>
              <a:pPr/>
              <a:t>‹#›</a:t>
            </a:fld>
            <a:endParaRPr lang="en-US"/>
          </a:p>
        </p:txBody>
      </p:sp>
    </p:spTree>
    <p:extLst>
      <p:ext uri="{BB962C8B-B14F-4D97-AF65-F5344CB8AC3E}">
        <p14:creationId xmlns:p14="http://schemas.microsoft.com/office/powerpoint/2010/main" val="235293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Hi we are Team </a:t>
            </a:r>
            <a:r>
              <a:rPr lang="en-SG" dirty="0" err="1"/>
              <a:t>ScriptExchange</a:t>
            </a:r>
            <a:endParaRPr lang="en-SG" dirty="0">
              <a:cs typeface="Calibri"/>
            </a:endParaRPr>
          </a:p>
          <a:p>
            <a:r>
              <a:rPr lang="en-SG" dirty="0"/>
              <a:t>We would like to introduce our application: </a:t>
            </a:r>
            <a:r>
              <a:rPr lang="en-SG" dirty="0" err="1"/>
              <a:t>PSACentral</a:t>
            </a:r>
            <a:endParaRPr lang="en-SG" dirty="0"/>
          </a:p>
          <a:p>
            <a:endParaRPr lang="en-US" dirty="0"/>
          </a:p>
        </p:txBody>
      </p:sp>
      <p:sp>
        <p:nvSpPr>
          <p:cNvPr id="4" name="Slide Number Placeholder 3"/>
          <p:cNvSpPr>
            <a:spLocks noGrp="1"/>
          </p:cNvSpPr>
          <p:nvPr>
            <p:ph type="sldNum" sz="quarter" idx="5"/>
          </p:nvPr>
        </p:nvSpPr>
        <p:spPr/>
        <p:txBody>
          <a:bodyPr/>
          <a:lstStyle/>
          <a:p>
            <a:fld id="{5E2FA06A-B0F4-8241-95E9-A11DC7FAE054}" type="slidenum">
              <a:rPr lang="en-US" smtClean="0"/>
              <a:pPr/>
              <a:t>1</a:t>
            </a:fld>
            <a:endParaRPr lang="en-US"/>
          </a:p>
        </p:txBody>
      </p:sp>
    </p:spTree>
    <p:extLst>
      <p:ext uri="{BB962C8B-B14F-4D97-AF65-F5344CB8AC3E}">
        <p14:creationId xmlns:p14="http://schemas.microsoft.com/office/powerpoint/2010/main" val="2191833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PSA service is extensible and scalable; it can be expanded to other parks in addition to KD Park. In the future, our platform can include online chat tools and PSA can facilitate more services and expand business channels. At the same time, the admin management portal will be built up to facilitate user management, resource allocation, etc. Such an expansion will be powered by a multi-language system.</a:t>
            </a:r>
          </a:p>
        </p:txBody>
      </p:sp>
      <p:sp>
        <p:nvSpPr>
          <p:cNvPr id="4" name="Slide Number Placeholder 3"/>
          <p:cNvSpPr>
            <a:spLocks noGrp="1"/>
          </p:cNvSpPr>
          <p:nvPr>
            <p:ph type="sldNum" sz="quarter" idx="5"/>
          </p:nvPr>
        </p:nvSpPr>
        <p:spPr/>
        <p:txBody>
          <a:bodyPr/>
          <a:lstStyle/>
          <a:p>
            <a:fld id="{5E2FA06A-B0F4-8241-95E9-A11DC7FAE054}" type="slidenum">
              <a:rPr lang="en-US" smtClean="0"/>
              <a:pPr/>
              <a:t>10</a:t>
            </a:fld>
            <a:endParaRPr lang="en-US"/>
          </a:p>
        </p:txBody>
      </p:sp>
    </p:spTree>
    <p:extLst>
      <p:ext uri="{BB962C8B-B14F-4D97-AF65-F5344CB8AC3E}">
        <p14:creationId xmlns:p14="http://schemas.microsoft.com/office/powerpoint/2010/main" val="3566680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SG" sz="1200" b="0" i="0" u="none" strike="noStrike" kern="1200" dirty="0">
                <a:solidFill>
                  <a:schemeClr val="tx1"/>
                </a:solidFill>
                <a:effectLst/>
                <a:latin typeface="+mn-lt"/>
                <a:ea typeface="+mn-ea"/>
                <a:cs typeface="+mn-cs"/>
              </a:rPr>
              <a:t>To end it off, here is our proposed roadmap for implementation of </a:t>
            </a:r>
            <a:r>
              <a:rPr lang="en-SG" sz="1200" b="0" i="0" u="none" strike="noStrike" kern="1200">
                <a:solidFill>
                  <a:schemeClr val="tx1"/>
                </a:solidFill>
                <a:effectLst/>
                <a:latin typeface="+mn-lt"/>
                <a:ea typeface="+mn-ea"/>
                <a:cs typeface="+mn-cs"/>
              </a:rPr>
              <a:t>PSA Central</a:t>
            </a:r>
            <a:r>
              <a:rPr lang="en-SG" sz="1200" b="0" i="0" u="none" strike="noStrike" kern="1200" dirty="0">
                <a:solidFill>
                  <a:schemeClr val="tx1"/>
                </a:solidFill>
                <a:effectLst/>
                <a:latin typeface="+mn-lt"/>
                <a:ea typeface="+mn-ea"/>
                <a:cs typeface="+mn-cs"/>
              </a:rPr>
              <a:t>!</a:t>
            </a:r>
          </a:p>
          <a:p>
            <a:pPr rtl="0" fontAlgn="base"/>
            <a:endParaRPr lang="en-SG" sz="1200" b="0" i="0" u="none" strike="noStrike" kern="1200" dirty="0">
              <a:solidFill>
                <a:schemeClr val="tx1"/>
              </a:solidFill>
              <a:effectLst/>
              <a:latin typeface="+mn-lt"/>
              <a:ea typeface="+mn-ea"/>
              <a:cs typeface="+mn-cs"/>
            </a:endParaRPr>
          </a:p>
          <a:p>
            <a:pPr rtl="0" fontAlgn="base"/>
            <a:r>
              <a:rPr lang="en-SG" sz="1200" b="0" i="0" u="none" strike="noStrike" kern="1200" dirty="0">
                <a:solidFill>
                  <a:schemeClr val="tx1"/>
                </a:solidFill>
                <a:effectLst/>
                <a:latin typeface="+mn-lt"/>
                <a:ea typeface="+mn-ea"/>
                <a:cs typeface="+mn-cs"/>
              </a:rPr>
              <a:t>We would break it down into </a:t>
            </a:r>
            <a:r>
              <a:rPr lang="en-SG" sz="1200" b="0" i="0" u="none" strike="noStrike" kern="1200">
                <a:solidFill>
                  <a:schemeClr val="tx1"/>
                </a:solidFill>
                <a:effectLst/>
                <a:latin typeface="+mn-lt"/>
                <a:ea typeface="+mn-ea"/>
                <a:cs typeface="+mn-cs"/>
              </a:rPr>
              <a:t>three</a:t>
            </a:r>
            <a:r>
              <a:rPr lang="en-SG" sz="1200" b="0" i="0" u="none" strike="noStrike" kern="1200" dirty="0">
                <a:solidFill>
                  <a:schemeClr val="tx1"/>
                </a:solidFill>
                <a:effectLst/>
                <a:latin typeface="+mn-lt"/>
                <a:ea typeface="+mn-ea"/>
                <a:cs typeface="+mn-cs"/>
              </a:rPr>
              <a:t> components, which are development, collaboration and marketing. This is to ensure that we set clear goals at each stage, and can dedicate the required resources and attention.</a:t>
            </a:r>
          </a:p>
          <a:p>
            <a:pPr rtl="0" fontAlgn="base"/>
            <a:r>
              <a:rPr lang="en-SG" sz="1200" b="0" i="0" u="none" strike="noStrike" kern="1200" dirty="0">
                <a:solidFill>
                  <a:schemeClr val="tx1"/>
                </a:solidFill>
                <a:effectLst/>
                <a:latin typeface="+mn-lt"/>
                <a:ea typeface="+mn-ea"/>
                <a:cs typeface="+mn-cs"/>
              </a:rPr>
              <a:t>Right now, we are here at the start of the first phase</a:t>
            </a:r>
          </a:p>
          <a:p>
            <a:pPr lvl="1" rtl="0" fontAlgn="base"/>
            <a:endParaRPr lang="en-SG" sz="1200" b="0" i="0" u="none" strike="noStrike" kern="1200" dirty="0">
              <a:solidFill>
                <a:schemeClr val="tx1"/>
              </a:solidFill>
              <a:effectLst/>
              <a:latin typeface="+mn-lt"/>
              <a:ea typeface="+mn-ea"/>
              <a:cs typeface="+mn-cs"/>
            </a:endParaRPr>
          </a:p>
          <a:p>
            <a:pPr lvl="1" rtl="0" fontAlgn="base"/>
            <a:r>
              <a:rPr lang="en-SG" sz="1200" b="0" i="0" u="none" strike="noStrike" kern="1200" dirty="0">
                <a:solidFill>
                  <a:schemeClr val="tx1"/>
                </a:solidFill>
                <a:effectLst/>
                <a:latin typeface="+mn-lt"/>
                <a:ea typeface="+mn-ea"/>
                <a:cs typeface="+mn-cs"/>
              </a:rPr>
              <a:t>For the first phase, we would be doing prototype and testing for the </a:t>
            </a:r>
            <a:r>
              <a:rPr lang="en-SG" sz="1200" b="0" i="0" u="none" strike="noStrike" kern="1200">
                <a:solidFill>
                  <a:schemeClr val="tx1"/>
                </a:solidFill>
                <a:effectLst/>
                <a:latin typeface="+mn-lt"/>
                <a:ea typeface="+mn-ea"/>
                <a:cs typeface="+mn-cs"/>
              </a:rPr>
              <a:t>web</a:t>
            </a:r>
            <a:r>
              <a:rPr lang="en-SG" sz="1200" b="0" i="0" u="none" strike="noStrike" kern="1200" dirty="0">
                <a:solidFill>
                  <a:schemeClr val="tx1"/>
                </a:solidFill>
                <a:effectLst/>
                <a:latin typeface="+mn-lt"/>
                <a:ea typeface="+mn-ea"/>
                <a:cs typeface="+mn-cs"/>
              </a:rPr>
              <a:t> </a:t>
            </a:r>
            <a:r>
              <a:rPr lang="en-SG" sz="1200" b="0" i="0" u="none" strike="noStrike" kern="1200">
                <a:solidFill>
                  <a:schemeClr val="tx1"/>
                </a:solidFill>
                <a:effectLst/>
                <a:latin typeface="+mn-lt"/>
                <a:ea typeface="+mn-ea"/>
                <a:cs typeface="+mn-cs"/>
              </a:rPr>
              <a:t>service </a:t>
            </a:r>
            <a:r>
              <a:rPr lang="en-SG" sz="1200" b="0" i="0" u="none" strike="noStrike" kern="1200" dirty="0">
                <a:solidFill>
                  <a:schemeClr val="tx1"/>
                </a:solidFill>
                <a:effectLst/>
                <a:latin typeface="+mn-lt"/>
                <a:ea typeface="+mn-ea"/>
                <a:cs typeface="+mn-cs"/>
              </a:rPr>
              <a:t>while connecting our database with </a:t>
            </a:r>
            <a:r>
              <a:rPr lang="en-SG" sz="1200" b="0" i="0" u="none" strike="noStrike" kern="1200">
                <a:solidFill>
                  <a:schemeClr val="tx1"/>
                </a:solidFill>
                <a:effectLst/>
                <a:latin typeface="+mn-lt"/>
                <a:ea typeface="+mn-ea"/>
                <a:cs typeface="+mn-cs"/>
              </a:rPr>
              <a:t>PSA.</a:t>
            </a:r>
            <a:endParaRPr lang="en-SG" sz="1200" b="0" i="0" u="none" strike="noStrike" kern="1200" dirty="0">
              <a:solidFill>
                <a:schemeClr val="tx1"/>
              </a:solidFill>
              <a:effectLst/>
              <a:latin typeface="+mn-lt"/>
              <a:ea typeface="+mn-ea"/>
              <a:cs typeface="+mn-cs"/>
            </a:endParaRPr>
          </a:p>
          <a:p>
            <a:pPr lvl="1" rtl="0" fontAlgn="base"/>
            <a:r>
              <a:rPr lang="en-SG" sz="1200" b="0" i="0" u="none" strike="noStrike" kern="1200" dirty="0">
                <a:solidFill>
                  <a:schemeClr val="tx1"/>
                </a:solidFill>
                <a:effectLst/>
                <a:latin typeface="+mn-lt"/>
                <a:ea typeface="+mn-ea"/>
                <a:cs typeface="+mn-cs"/>
              </a:rPr>
              <a:t>Phase 2 will see us release an updated MVP and continue to get user validation before pilot launching it. </a:t>
            </a:r>
            <a:endParaRPr lang="en-SG" sz="1200" b="0" i="0" u="none" strike="noStrike" kern="1200">
              <a:solidFill>
                <a:schemeClr val="tx1"/>
              </a:solidFill>
              <a:effectLst/>
              <a:latin typeface="+mn-lt"/>
              <a:ea typeface="+mn-ea"/>
              <a:cs typeface="+mn-cs"/>
            </a:endParaRPr>
          </a:p>
          <a:p>
            <a:pPr lvl="1" rtl="0" fontAlgn="base"/>
            <a:r>
              <a:rPr lang="en-SG" sz="1200" b="0" i="0" u="none" strike="noStrike" kern="1200" dirty="0">
                <a:solidFill>
                  <a:schemeClr val="tx1"/>
                </a:solidFill>
                <a:effectLst/>
                <a:latin typeface="+mn-lt"/>
                <a:ea typeface="+mn-ea"/>
                <a:cs typeface="+mn-cs"/>
              </a:rPr>
              <a:t>Along the way, starting from the end of phase 1, we would concurrently carry out marketing </a:t>
            </a:r>
            <a:r>
              <a:rPr lang="en-SG" sz="1200" b="0" i="0" u="none" strike="noStrike" kern="1200">
                <a:solidFill>
                  <a:schemeClr val="tx1"/>
                </a:solidFill>
                <a:effectLst/>
                <a:latin typeface="+mn-lt"/>
                <a:ea typeface="+mn-ea"/>
                <a:cs typeface="+mn-cs"/>
              </a:rPr>
              <a:t>campaigns</a:t>
            </a:r>
            <a:r>
              <a:rPr lang="en-SG" sz="1200" b="0" i="0" u="none" strike="noStrike" kern="1200" dirty="0">
                <a:solidFill>
                  <a:schemeClr val="tx1"/>
                </a:solidFill>
                <a:effectLst/>
                <a:latin typeface="+mn-lt"/>
                <a:ea typeface="+mn-ea"/>
                <a:cs typeface="+mn-cs"/>
              </a:rPr>
              <a:t> on various social media platforms on Instagram and Facebook to spread the </a:t>
            </a:r>
            <a:r>
              <a:rPr lang="en-SG" sz="1200" b="0" i="0" u="none" strike="noStrike" kern="1200">
                <a:solidFill>
                  <a:schemeClr val="tx1"/>
                </a:solidFill>
                <a:effectLst/>
                <a:latin typeface="+mn-lt"/>
                <a:ea typeface="+mn-ea"/>
                <a:cs typeface="+mn-cs"/>
              </a:rPr>
              <a:t>PSA Central Service name</a:t>
            </a:r>
            <a:r>
              <a:rPr lang="en-SG" sz="1200" b="0" i="0" u="none" strike="noStrike" kern="1200" dirty="0">
                <a:solidFill>
                  <a:schemeClr val="tx1"/>
                </a:solidFill>
                <a:effectLst/>
                <a:latin typeface="+mn-lt"/>
                <a:ea typeface="+mn-ea"/>
                <a:cs typeface="+mn-cs"/>
              </a:rPr>
              <a:t>.</a:t>
            </a:r>
          </a:p>
          <a:p>
            <a:pPr lvl="1" rtl="0" fontAlgn="base"/>
            <a:endParaRPr lang="en-SG" sz="1200" b="0" i="0" u="none" strike="noStrike" kern="1200" dirty="0">
              <a:solidFill>
                <a:schemeClr val="tx1"/>
              </a:solidFill>
              <a:effectLst/>
              <a:latin typeface="+mn-lt"/>
              <a:ea typeface="+mn-ea"/>
              <a:cs typeface="+mn-cs"/>
            </a:endParaRPr>
          </a:p>
          <a:p>
            <a:pPr lvl="1" rtl="0" fontAlgn="base"/>
            <a:r>
              <a:rPr lang="en-SG" sz="1200" b="0" i="0" u="none" strike="noStrike" kern="1200" dirty="0">
                <a:solidFill>
                  <a:schemeClr val="tx1"/>
                </a:solidFill>
                <a:effectLst/>
                <a:latin typeface="+mn-lt"/>
                <a:ea typeface="+mn-ea"/>
                <a:cs typeface="+mn-cs"/>
              </a:rPr>
              <a:t>Lastly, the final phase would see us doing a </a:t>
            </a:r>
            <a:r>
              <a:rPr lang="en-SG" sz="1200" b="0" i="0" u="none" strike="noStrike" kern="1200">
                <a:solidFill>
                  <a:schemeClr val="tx1"/>
                </a:solidFill>
                <a:effectLst/>
                <a:latin typeface="+mn-lt"/>
                <a:ea typeface="+mn-ea"/>
                <a:cs typeface="+mn-cs"/>
              </a:rPr>
              <a:t>local release and internal release for all PSA ports and parks</a:t>
            </a:r>
            <a:r>
              <a:rPr lang="en-SG" sz="1200" b="0" i="0" u="none" strike="noStrike" kern="1200" dirty="0">
                <a:solidFill>
                  <a:schemeClr val="tx1"/>
                </a:solidFill>
                <a:effectLst/>
                <a:latin typeface="+mn-lt"/>
                <a:ea typeface="+mn-ea"/>
                <a:cs typeface="+mn-cs"/>
              </a:rPr>
              <a:t>.</a:t>
            </a:r>
          </a:p>
          <a:p>
            <a:pPr rtl="0"/>
            <a:br>
              <a:rPr lang="en-SG" sz="1400" b="0" i="0" u="none" strike="noStrike" kern="1200" dirty="0">
                <a:solidFill>
                  <a:schemeClr val="tx1"/>
                </a:solidFill>
                <a:effectLst/>
                <a:latin typeface="+mn-lt"/>
                <a:ea typeface="+mn-ea"/>
                <a:cs typeface="+mn-cs"/>
              </a:rPr>
            </a:br>
            <a:br>
              <a:rPr lang="en-SG" dirty="0"/>
            </a:br>
            <a:br>
              <a:rPr lang="en-SG" dirty="0"/>
            </a:br>
            <a:endParaRPr lang="en-US" dirty="0"/>
          </a:p>
          <a:p>
            <a:endParaRPr lang="en-US" dirty="0"/>
          </a:p>
        </p:txBody>
      </p:sp>
      <p:sp>
        <p:nvSpPr>
          <p:cNvPr id="4" name="Slide Number Placeholder 3"/>
          <p:cNvSpPr>
            <a:spLocks noGrp="1"/>
          </p:cNvSpPr>
          <p:nvPr>
            <p:ph type="sldNum" sz="quarter" idx="5"/>
          </p:nvPr>
        </p:nvSpPr>
        <p:spPr/>
        <p:txBody>
          <a:bodyPr/>
          <a:lstStyle/>
          <a:p>
            <a:fld id="{5E2FA06A-B0F4-8241-95E9-A11DC7FAE054}" type="slidenum">
              <a:rPr lang="en-US" smtClean="0"/>
              <a:pPr/>
              <a:t>11</a:t>
            </a:fld>
            <a:endParaRPr lang="en-US"/>
          </a:p>
        </p:txBody>
      </p:sp>
    </p:spTree>
    <p:extLst>
      <p:ext uri="{BB962C8B-B14F-4D97-AF65-F5344CB8AC3E}">
        <p14:creationId xmlns:p14="http://schemas.microsoft.com/office/powerpoint/2010/main" val="216619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Hi we are Team </a:t>
            </a:r>
            <a:r>
              <a:rPr lang="en-SG" err="1"/>
              <a:t>ScriptExchange</a:t>
            </a:r>
            <a:endParaRPr lang="en-SG">
              <a:cs typeface="Calibri"/>
            </a:endParaRPr>
          </a:p>
          <a:p>
            <a:r>
              <a:rPr lang="en-SG"/>
              <a:t>We would like to introduce our application: PSACentral</a:t>
            </a:r>
          </a:p>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12</a:t>
            </a:fld>
            <a:endParaRPr lang="en-US"/>
          </a:p>
        </p:txBody>
      </p:sp>
    </p:spTree>
    <p:extLst>
      <p:ext uri="{BB962C8B-B14F-4D97-AF65-F5344CB8AC3E}">
        <p14:creationId xmlns:p14="http://schemas.microsoft.com/office/powerpoint/2010/main" val="3103510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13</a:t>
            </a:fld>
            <a:endParaRPr lang="en-US"/>
          </a:p>
        </p:txBody>
      </p:sp>
    </p:spTree>
    <p:extLst>
      <p:ext uri="{BB962C8B-B14F-4D97-AF65-F5344CB8AC3E}">
        <p14:creationId xmlns:p14="http://schemas.microsoft.com/office/powerpoint/2010/main" val="2559016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14</a:t>
            </a:fld>
            <a:endParaRPr lang="en-US"/>
          </a:p>
        </p:txBody>
      </p:sp>
    </p:spTree>
    <p:extLst>
      <p:ext uri="{BB962C8B-B14F-4D97-AF65-F5344CB8AC3E}">
        <p14:creationId xmlns:p14="http://schemas.microsoft.com/office/powerpoint/2010/main" val="3010377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15</a:t>
            </a:fld>
            <a:endParaRPr lang="en-US"/>
          </a:p>
        </p:txBody>
      </p:sp>
    </p:spTree>
    <p:extLst>
      <p:ext uri="{BB962C8B-B14F-4D97-AF65-F5344CB8AC3E}">
        <p14:creationId xmlns:p14="http://schemas.microsoft.com/office/powerpoint/2010/main" val="3463438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16</a:t>
            </a:fld>
            <a:endParaRPr lang="en-US"/>
          </a:p>
        </p:txBody>
      </p:sp>
    </p:spTree>
    <p:extLst>
      <p:ext uri="{BB962C8B-B14F-4D97-AF65-F5344CB8AC3E}">
        <p14:creationId xmlns:p14="http://schemas.microsoft.com/office/powerpoint/2010/main" val="915466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17</a:t>
            </a:fld>
            <a:endParaRPr lang="en-US"/>
          </a:p>
        </p:txBody>
      </p:sp>
    </p:spTree>
    <p:extLst>
      <p:ext uri="{BB962C8B-B14F-4D97-AF65-F5344CB8AC3E}">
        <p14:creationId xmlns:p14="http://schemas.microsoft.com/office/powerpoint/2010/main" val="4139640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18</a:t>
            </a:fld>
            <a:endParaRPr lang="en-US"/>
          </a:p>
        </p:txBody>
      </p:sp>
    </p:spTree>
    <p:extLst>
      <p:ext uri="{BB962C8B-B14F-4D97-AF65-F5344CB8AC3E}">
        <p14:creationId xmlns:p14="http://schemas.microsoft.com/office/powerpoint/2010/main" val="262462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19</a:t>
            </a:fld>
            <a:endParaRPr lang="en-US"/>
          </a:p>
        </p:txBody>
      </p:sp>
    </p:spTree>
    <p:extLst>
      <p:ext uri="{BB962C8B-B14F-4D97-AF65-F5344CB8AC3E}">
        <p14:creationId xmlns:p14="http://schemas.microsoft.com/office/powerpoint/2010/main" val="351865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executive summary of our approach to </a:t>
            </a:r>
            <a:r>
              <a:rPr lang="en-US" dirty="0" err="1"/>
              <a:t>PSACentral</a:t>
            </a:r>
            <a:endParaRPr lang="en-US" dirty="0"/>
          </a:p>
        </p:txBody>
      </p:sp>
      <p:sp>
        <p:nvSpPr>
          <p:cNvPr id="4" name="Slide Number Placeholder 3"/>
          <p:cNvSpPr>
            <a:spLocks noGrp="1"/>
          </p:cNvSpPr>
          <p:nvPr>
            <p:ph type="sldNum" sz="quarter" idx="5"/>
          </p:nvPr>
        </p:nvSpPr>
        <p:spPr/>
        <p:txBody>
          <a:bodyPr/>
          <a:lstStyle/>
          <a:p>
            <a:fld id="{5E2FA06A-B0F4-8241-95E9-A11DC7FAE054}" type="slidenum">
              <a:rPr lang="en-US" smtClean="0"/>
              <a:pPr/>
              <a:t>2</a:t>
            </a:fld>
            <a:endParaRPr lang="en-US"/>
          </a:p>
        </p:txBody>
      </p:sp>
    </p:spTree>
    <p:extLst>
      <p:ext uri="{BB962C8B-B14F-4D97-AF65-F5344CB8AC3E}">
        <p14:creationId xmlns:p14="http://schemas.microsoft.com/office/powerpoint/2010/main" val="803544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20</a:t>
            </a:fld>
            <a:endParaRPr lang="en-US"/>
          </a:p>
        </p:txBody>
      </p:sp>
    </p:spTree>
    <p:extLst>
      <p:ext uri="{BB962C8B-B14F-4D97-AF65-F5344CB8AC3E}">
        <p14:creationId xmlns:p14="http://schemas.microsoft.com/office/powerpoint/2010/main" val="3008621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21</a:t>
            </a:fld>
            <a:endParaRPr lang="en-US"/>
          </a:p>
        </p:txBody>
      </p:sp>
    </p:spTree>
    <p:extLst>
      <p:ext uri="{BB962C8B-B14F-4D97-AF65-F5344CB8AC3E}">
        <p14:creationId xmlns:p14="http://schemas.microsoft.com/office/powerpoint/2010/main" val="119121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22</a:t>
            </a:fld>
            <a:endParaRPr lang="en-US"/>
          </a:p>
        </p:txBody>
      </p:sp>
    </p:spTree>
    <p:extLst>
      <p:ext uri="{BB962C8B-B14F-4D97-AF65-F5344CB8AC3E}">
        <p14:creationId xmlns:p14="http://schemas.microsoft.com/office/powerpoint/2010/main" val="1122957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23</a:t>
            </a:fld>
            <a:endParaRPr lang="en-US"/>
          </a:p>
        </p:txBody>
      </p:sp>
    </p:spTree>
    <p:extLst>
      <p:ext uri="{BB962C8B-B14F-4D97-AF65-F5344CB8AC3E}">
        <p14:creationId xmlns:p14="http://schemas.microsoft.com/office/powerpoint/2010/main" val="860853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 SERVICES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24</a:t>
            </a:fld>
            <a:endParaRPr lang="en-US"/>
          </a:p>
        </p:txBody>
      </p:sp>
    </p:spTree>
    <p:extLst>
      <p:ext uri="{BB962C8B-B14F-4D97-AF65-F5344CB8AC3E}">
        <p14:creationId xmlns:p14="http://schemas.microsoft.com/office/powerpoint/2010/main" val="90206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t>
            </a:r>
            <a:r>
              <a:rPr lang="en-US" dirty="0" err="1"/>
              <a:t>PSACodeSprint</a:t>
            </a:r>
            <a:r>
              <a:rPr lang="en-US" dirty="0"/>
              <a:t>, we have chosen to tackle the problem statement one under the </a:t>
            </a:r>
            <a:r>
              <a:rPr lang="en-SG" sz="1800" dirty="0">
                <a:solidFill>
                  <a:srgbClr val="F79E19"/>
                </a:solidFill>
                <a:effectLst/>
                <a:latin typeface="CIDFont+F2"/>
              </a:rPr>
              <a:t>SUPPLY CHAIN DIGITALIZATION &amp; DECARBONIZATION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problem statement theme.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Problem Statement One is about PSA needing to go </a:t>
            </a:r>
            <a:r>
              <a:rPr lang="en-SG" sz="1200" b="1" dirty="0">
                <a:latin typeface="Arial"/>
                <a:cs typeface="Arial"/>
              </a:rPr>
              <a:t>go beyond being a commercial landlord by </a:t>
            </a:r>
            <a:r>
              <a:rPr lang="en-SG" sz="1200" b="1" dirty="0">
                <a:solidFill>
                  <a:srgbClr val="2D2D82"/>
                </a:solidFill>
                <a:latin typeface="Arial"/>
                <a:cs typeface="Arial"/>
              </a:rPr>
              <a:t>providing services</a:t>
            </a:r>
            <a:r>
              <a:rPr lang="en-SG" sz="1200" b="1" dirty="0">
                <a:latin typeface="Arial"/>
                <a:cs typeface="Arial"/>
              </a:rPr>
              <a:t> that could </a:t>
            </a:r>
            <a:r>
              <a:rPr lang="en-SG" sz="1200" b="1" dirty="0">
                <a:solidFill>
                  <a:srgbClr val="2D2D82"/>
                </a:solidFill>
                <a:latin typeface="Arial"/>
                <a:cs typeface="Arial"/>
              </a:rPr>
              <a:t>benefit the KD community</a:t>
            </a:r>
            <a:r>
              <a:rPr lang="en-SG" sz="1200" b="1" dirty="0">
                <a:latin typeface="Arial"/>
                <a:cs typeface="Arial"/>
              </a:rPr>
              <a:t> and </a:t>
            </a:r>
            <a:r>
              <a:rPr lang="en-SG" sz="1200" b="1" dirty="0">
                <a:solidFill>
                  <a:srgbClr val="2D2D82"/>
                </a:solidFill>
                <a:latin typeface="Arial"/>
                <a:cs typeface="Arial"/>
              </a:rPr>
              <a:t>generating revenue </a:t>
            </a:r>
            <a:r>
              <a:rPr lang="en-SG" sz="1200" b="1" dirty="0">
                <a:latin typeface="Arial"/>
                <a:cs typeface="Arial"/>
              </a:rPr>
              <a:t>in the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1"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latin typeface="Arial"/>
                <a:cs typeface="Arial"/>
              </a:rPr>
              <a:t>Here are the services that PSA can provide to the KD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1"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latin typeface="Arial"/>
                <a:cs typeface="Arial"/>
              </a:rPr>
              <a:t>Firstly, KD can act as a broker </a:t>
            </a:r>
            <a:r>
              <a:rPr lang="en-US" sz="1200" dirty="0">
                <a:latin typeface="Arial" panose="020B0604020202020204" pitchFamily="34" charset="0"/>
                <a:cs typeface="Arial" panose="020B0604020202020204" pitchFamily="34" charset="0"/>
              </a:rPr>
              <a:t>for sharing of physical resources such as warehouse space, handling equipment, trailers and pallets.</a:t>
            </a:r>
            <a:endParaRPr lang="en-US" sz="1200" b="1" dirty="0">
              <a:solidFill>
                <a:srgbClr val="4E1C62"/>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dirty="0"/>
              <a:t>Secondly, as a </a:t>
            </a:r>
            <a:r>
              <a:rPr lang="en-US" sz="1800" b="1" dirty="0">
                <a:solidFill>
                  <a:srgbClr val="2D2D82"/>
                </a:solidFill>
                <a:latin typeface="Arial" panose="020B0604020202020204" pitchFamily="34" charset="0"/>
                <a:cs typeface="Arial" panose="020B0604020202020204" pitchFamily="34" charset="0"/>
              </a:rPr>
              <a:t>Master Service Provider </a:t>
            </a:r>
            <a:r>
              <a:rPr lang="en-US" sz="1200" dirty="0">
                <a:latin typeface="Arial" panose="020B0604020202020204" pitchFamily="34" charset="0"/>
                <a:cs typeface="Arial" panose="020B0604020202020204" pitchFamily="34" charset="0"/>
              </a:rPr>
              <a:t>of services including supply of </a:t>
            </a:r>
            <a:r>
              <a:rPr lang="en-US" sz="1200" dirty="0" err="1">
                <a:latin typeface="Arial" panose="020B0604020202020204" pitchFamily="34" charset="0"/>
                <a:cs typeface="Arial" panose="020B0604020202020204" pitchFamily="34" charset="0"/>
              </a:rPr>
              <a:t>labour</a:t>
            </a:r>
            <a:r>
              <a:rPr lang="en-US" sz="1200" dirty="0">
                <a:latin typeface="Arial" panose="020B0604020202020204" pitchFamily="34" charset="0"/>
                <a:cs typeface="Arial" panose="020B0604020202020204" pitchFamily="34" charset="0"/>
              </a:rPr>
              <a:t> for container unstuffing /stuffing, trucking, storage, railing, permit documentations, etc. </a:t>
            </a:r>
          </a:p>
          <a:p>
            <a:pPr algn="l"/>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Lastly, as a </a:t>
            </a:r>
            <a:r>
              <a:rPr lang="en-US" sz="2000" b="1" dirty="0">
                <a:solidFill>
                  <a:srgbClr val="2D2D82"/>
                </a:solidFill>
                <a:latin typeface="Arial" panose="020B0604020202020204" pitchFamily="34" charset="0"/>
                <a:cs typeface="Arial" panose="020B0604020202020204" pitchFamily="34" charset="0"/>
              </a:rPr>
              <a:t>Cargo Marketplace </a:t>
            </a:r>
            <a:r>
              <a:rPr lang="en-US" sz="1200" b="1" dirty="0">
                <a:solidFill>
                  <a:srgbClr val="2D2D82"/>
                </a:solidFill>
                <a:latin typeface="Arial" panose="020B0604020202020204" pitchFamily="34" charset="0"/>
                <a:cs typeface="Arial" panose="020B0604020202020204" pitchFamily="34" charset="0"/>
              </a:rPr>
              <a:t>f</a:t>
            </a:r>
            <a:r>
              <a:rPr lang="en-US" sz="1200" dirty="0">
                <a:latin typeface="Arial" panose="020B0604020202020204" pitchFamily="34" charset="0"/>
                <a:cs typeface="Arial" panose="020B0604020202020204" pitchFamily="34" charset="0"/>
              </a:rPr>
              <a:t>or cargo consolidators and freight forwarders to buy or sell excess cargo space for various trade lanes</a:t>
            </a:r>
            <a:endParaRPr lang="en-US" sz="2800" dirty="0">
              <a:latin typeface="Arial" panose="020B0604020202020204" pitchFamily="34" charset="0"/>
              <a:cs typeface="Arial" panose="020B0604020202020204" pitchFamily="34" charset="0"/>
            </a:endParaRPr>
          </a:p>
          <a:p>
            <a:pPr algn="l"/>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Now who benefits from this beyond the KD tenants.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Well, PSA benefits </a:t>
            </a:r>
            <a:r>
              <a:rPr lang="en-US" sz="1200" dirty="0" err="1">
                <a:latin typeface="Arial" panose="020B0604020202020204" pitchFamily="34" charset="0"/>
                <a:cs typeface="Arial" panose="020B0604020202020204" pitchFamily="34" charset="0"/>
              </a:rPr>
              <a:t>throught</a:t>
            </a:r>
            <a:r>
              <a:rPr lang="en-US" sz="1200" dirty="0">
                <a:latin typeface="Arial" panose="020B0604020202020204" pitchFamily="34" charset="0"/>
                <a:cs typeface="Arial" panose="020B0604020202020204" pitchFamily="34" charset="0"/>
              </a:rPr>
              <a:t> increased revenue streams and the </a:t>
            </a:r>
            <a:r>
              <a:rPr lang="en-SG" sz="1200" dirty="0">
                <a:solidFill>
                  <a:schemeClr val="tx1"/>
                </a:solidFill>
                <a:latin typeface="Arial" panose="020B0604020202020204" pitchFamily="34" charset="0"/>
                <a:cs typeface="Arial" panose="020B0604020202020204" pitchFamily="34" charset="0"/>
              </a:rPr>
              <a:t>Companies </a:t>
            </a:r>
            <a:r>
              <a:rPr lang="en-US" sz="1200" dirty="0">
                <a:solidFill>
                  <a:schemeClr val="tx1"/>
                </a:solidFill>
                <a:latin typeface="Arial" panose="020B0604020202020204" pitchFamily="34" charset="0"/>
                <a:cs typeface="Arial" panose="020B0604020202020204" pitchFamily="34" charset="0"/>
              </a:rPr>
              <a:t>looking to utilize Keppel </a:t>
            </a:r>
            <a:r>
              <a:rPr lang="en-US" sz="1200" dirty="0" err="1">
                <a:solidFill>
                  <a:schemeClr val="tx1"/>
                </a:solidFill>
                <a:latin typeface="Arial" panose="020B0604020202020204" pitchFamily="34" charset="0"/>
                <a:cs typeface="Arial" panose="020B0604020202020204" pitchFamily="34" charset="0"/>
              </a:rPr>
              <a:t>Distripark</a:t>
            </a:r>
            <a:r>
              <a:rPr lang="en-US" sz="1200" dirty="0">
                <a:solidFill>
                  <a:schemeClr val="tx1"/>
                </a:solidFill>
                <a:latin typeface="Arial" panose="020B0604020202020204" pitchFamily="34" charset="0"/>
                <a:cs typeface="Arial" panose="020B0604020202020204" pitchFamily="34" charset="0"/>
              </a:rPr>
              <a:t> for storage also benefit</a:t>
            </a:r>
            <a:endParaRPr lang="en-SG" sz="1200" dirty="0">
              <a:solidFill>
                <a:schemeClr val="tx1"/>
              </a:solidFill>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E2FA06A-B0F4-8241-95E9-A11DC7FAE054}" type="slidenum">
              <a:rPr lang="en-US" smtClean="0"/>
              <a:pPr/>
              <a:t>3</a:t>
            </a:fld>
            <a:endParaRPr lang="en-US"/>
          </a:p>
        </p:txBody>
      </p:sp>
    </p:spTree>
    <p:extLst>
      <p:ext uri="{BB962C8B-B14F-4D97-AF65-F5344CB8AC3E}">
        <p14:creationId xmlns:p14="http://schemas.microsoft.com/office/powerpoint/2010/main" val="1615183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a:t>
            </a:r>
            <a:r>
              <a:rPr lang="en-US" dirty="0" err="1"/>
              <a:t>PSACentral</a:t>
            </a:r>
            <a:r>
              <a:rPr lang="en-US" dirty="0"/>
              <a:t> ,we introduce a community platform to enhance operation synergies and generate revenue from container Freight Stations</a:t>
            </a:r>
          </a:p>
          <a:p>
            <a:r>
              <a:rPr lang="en-US" dirty="0"/>
              <a:t>The whole platform functions as a One Stop Solution for Port Users and can be extended beyond the KD community as well. It also allows operation synergies between the 22 tenants at KD and PSA, allowing for increased economies of scale</a:t>
            </a:r>
          </a:p>
          <a:p>
            <a:r>
              <a:rPr lang="en-US" dirty="0"/>
              <a:t>Another benefit would be Supply Chain Digitalization as everything is now on a one stop solution and potential users do not now need to resort to phone calls and manual paper work for certain activities at ports.</a:t>
            </a:r>
          </a:p>
          <a:p>
            <a:r>
              <a:rPr lang="en-US" dirty="0"/>
              <a:t>Lastly, PSA stands to boost revenue by offering this service and can potentially sell the platform to other port operators around the world. </a:t>
            </a:r>
          </a:p>
        </p:txBody>
      </p:sp>
      <p:sp>
        <p:nvSpPr>
          <p:cNvPr id="4" name="Slide Number Placeholder 3"/>
          <p:cNvSpPr>
            <a:spLocks noGrp="1"/>
          </p:cNvSpPr>
          <p:nvPr>
            <p:ph type="sldNum" sz="quarter" idx="5"/>
          </p:nvPr>
        </p:nvSpPr>
        <p:spPr/>
        <p:txBody>
          <a:bodyPr/>
          <a:lstStyle/>
          <a:p>
            <a:fld id="{5E2FA06A-B0F4-8241-95E9-A11DC7FAE054}" type="slidenum">
              <a:rPr lang="en-US" smtClean="0"/>
              <a:pPr/>
              <a:t>4</a:t>
            </a:fld>
            <a:endParaRPr lang="en-US"/>
          </a:p>
        </p:txBody>
      </p:sp>
    </p:spTree>
    <p:extLst>
      <p:ext uri="{BB962C8B-B14F-4D97-AF65-F5344CB8AC3E}">
        <p14:creationId xmlns:p14="http://schemas.microsoft.com/office/powerpoint/2010/main" val="2427508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key features </a:t>
            </a:r>
            <a:r>
              <a:rPr lang="en-US" err="1"/>
              <a:t>PSACentral</a:t>
            </a:r>
            <a:r>
              <a:rPr lang="en-US"/>
              <a:t> provides is a resource exchange platform. On this platform KD tenants may list equipment or resources that they have for a given time period. Subsequently, other tenants would be able to see the listed resources and request for the ones that match their requirements. Finally, they may proceed to the loans page to manage all their listed resources as well as resources they are receiving from other parties.</a:t>
            </a:r>
          </a:p>
        </p:txBody>
      </p:sp>
      <p:sp>
        <p:nvSpPr>
          <p:cNvPr id="4" name="Slide Number Placeholder 3"/>
          <p:cNvSpPr>
            <a:spLocks noGrp="1"/>
          </p:cNvSpPr>
          <p:nvPr>
            <p:ph type="sldNum" sz="quarter" idx="5"/>
          </p:nvPr>
        </p:nvSpPr>
        <p:spPr/>
        <p:txBody>
          <a:bodyPr/>
          <a:lstStyle/>
          <a:p>
            <a:fld id="{5E2FA06A-B0F4-8241-95E9-A11DC7FAE054}" type="slidenum">
              <a:rPr lang="en-US" smtClean="0"/>
              <a:pPr/>
              <a:t>5</a:t>
            </a:fld>
            <a:endParaRPr lang="en-US"/>
          </a:p>
        </p:txBody>
      </p:sp>
    </p:spTree>
    <p:extLst>
      <p:ext uri="{BB962C8B-B14F-4D97-AF65-F5344CB8AC3E}">
        <p14:creationId xmlns:p14="http://schemas.microsoft.com/office/powerpoint/2010/main" val="261647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key feature of PSA Central is the service platform. The service platform lists a wide range of services that PSA can provide to tenants. This includes forklifting, railing, stuffing/unstuffing, trucking and permit approval services. To access these services users simply need to navigate an intuitive user interface and fill out the various forms based on their needs. Subsequently they will receive email confirmation of the the services they have requested for.</a:t>
            </a:r>
          </a:p>
        </p:txBody>
      </p:sp>
      <p:sp>
        <p:nvSpPr>
          <p:cNvPr id="4" name="Slide Number Placeholder 3"/>
          <p:cNvSpPr>
            <a:spLocks noGrp="1"/>
          </p:cNvSpPr>
          <p:nvPr>
            <p:ph type="sldNum" sz="quarter" idx="5"/>
          </p:nvPr>
        </p:nvSpPr>
        <p:spPr/>
        <p:txBody>
          <a:bodyPr/>
          <a:lstStyle/>
          <a:p>
            <a:fld id="{5E2FA06A-B0F4-8241-95E9-A11DC7FAE054}" type="slidenum">
              <a:rPr lang="en-US" smtClean="0"/>
              <a:pPr/>
              <a:t>6</a:t>
            </a:fld>
            <a:endParaRPr lang="en-US"/>
          </a:p>
        </p:txBody>
      </p:sp>
    </p:spTree>
    <p:extLst>
      <p:ext uri="{BB962C8B-B14F-4D97-AF65-F5344CB8AC3E}">
        <p14:creationId xmlns:p14="http://schemas.microsoft.com/office/powerpoint/2010/main" val="29302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PSA Central provides a freight marketplace for cargo consolidators and freight forwarders to sell or buy cargo space on various trade lanes. The sell page allows for listing of cargo space and the buy page allows users to request space for space from providers. Lastly, the manage page allows for a quick overview of the cargo space that you have requested or other parties are requesting from you.</a:t>
            </a:r>
          </a:p>
        </p:txBody>
      </p:sp>
      <p:sp>
        <p:nvSpPr>
          <p:cNvPr id="4" name="Slide Number Placeholder 3"/>
          <p:cNvSpPr>
            <a:spLocks noGrp="1"/>
          </p:cNvSpPr>
          <p:nvPr>
            <p:ph type="sldNum" sz="quarter" idx="5"/>
          </p:nvPr>
        </p:nvSpPr>
        <p:spPr/>
        <p:txBody>
          <a:bodyPr/>
          <a:lstStyle/>
          <a:p>
            <a:fld id="{5E2FA06A-B0F4-8241-95E9-A11DC7FAE054}" type="slidenum">
              <a:rPr lang="en-US" smtClean="0"/>
              <a:pPr/>
              <a:t>7</a:t>
            </a:fld>
            <a:endParaRPr lang="en-US"/>
          </a:p>
        </p:txBody>
      </p:sp>
    </p:spTree>
    <p:extLst>
      <p:ext uri="{BB962C8B-B14F-4D97-AF65-F5344CB8AC3E}">
        <p14:creationId xmlns:p14="http://schemas.microsoft.com/office/powerpoint/2010/main" val="3374182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implement this platform we leverage on various cloud technologies to ensure, low costs while maintaining scalability. Our application runs on EC2 allowing us to leverage various auto-scaling features, furthermore we employ amazon SES to provide notifications to our users through commonly used communication platforms. User access and roles are managed via Amazon </a:t>
            </a:r>
            <a:r>
              <a:rPr lang="en-US" err="1"/>
              <a:t>cognito</a:t>
            </a:r>
            <a:r>
              <a:rPr lang="en-US"/>
              <a:t> and AWS </a:t>
            </a:r>
            <a:r>
              <a:rPr lang="en-US" err="1"/>
              <a:t>lamda</a:t>
            </a:r>
            <a:r>
              <a:rPr lang="en-US"/>
              <a:t> is used to implement various features such as schedule arrangement. Amazon S3 provides convenient file storage for managing the large amounts of documents that our application expects to receive. Finally we leverage on Azure SQL to store meet our applications’ data needs.</a:t>
            </a:r>
          </a:p>
        </p:txBody>
      </p:sp>
      <p:sp>
        <p:nvSpPr>
          <p:cNvPr id="4" name="Slide Number Placeholder 3"/>
          <p:cNvSpPr>
            <a:spLocks noGrp="1"/>
          </p:cNvSpPr>
          <p:nvPr>
            <p:ph type="sldNum" sz="quarter" idx="5"/>
          </p:nvPr>
        </p:nvSpPr>
        <p:spPr/>
        <p:txBody>
          <a:bodyPr/>
          <a:lstStyle/>
          <a:p>
            <a:fld id="{5E2FA06A-B0F4-8241-95E9-A11DC7FAE054}" type="slidenum">
              <a:rPr lang="en-US" smtClean="0"/>
              <a:pPr/>
              <a:t>8</a:t>
            </a:fld>
            <a:endParaRPr lang="en-US"/>
          </a:p>
        </p:txBody>
      </p:sp>
    </p:spTree>
    <p:extLst>
      <p:ext uri="{BB962C8B-B14F-4D97-AF65-F5344CB8AC3E}">
        <p14:creationId xmlns:p14="http://schemas.microsoft.com/office/powerpoint/2010/main" val="62059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FA06A-B0F4-8241-95E9-A11DC7FAE054}" type="slidenum">
              <a:rPr lang="en-US" smtClean="0"/>
              <a:pPr/>
              <a:t>9</a:t>
            </a:fld>
            <a:endParaRPr lang="en-US"/>
          </a:p>
        </p:txBody>
      </p:sp>
    </p:spTree>
    <p:extLst>
      <p:ext uri="{BB962C8B-B14F-4D97-AF65-F5344CB8AC3E}">
        <p14:creationId xmlns:p14="http://schemas.microsoft.com/office/powerpoint/2010/main" val="2529965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CF03C-551A-4BCD-AEA2-61096D0C77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6E77473-1783-F25F-A701-2167508E2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2BF2753-8527-F298-336A-32D16C6CC7BC}"/>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48C461F-2766-B3E6-C235-9A40F04A8A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D5E87C-5399-7DA7-ECF9-CC9A1DCDFF7F}"/>
              </a:ext>
            </a:extLst>
          </p:cNvPr>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1755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FE9F6-0EF7-B881-1B94-B242E0B3730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EB2F99-D798-BDAD-9F05-498EDE8D3C4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8A103F9-A7CE-65C5-485B-F2E0F33F531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5CD00674-DD25-67EA-EC60-3AD4946987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3B3C61-08C5-DD64-F0E2-B353F118A949}"/>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3096014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6E0A9-879A-36CE-FE2F-506148AC237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EC3D45-0F78-7FE8-2CAF-9807992BD57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32F821-7A20-0855-E861-9BE28D9399E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D82AB29-3CC1-D7B5-87C6-5FFF2CEBC2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78997F-3BED-EB6A-19BF-FC3F4A3ACDDB}"/>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562919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6027426-E1C9-9842-B143-E38D1EA72A9F}"/>
              </a:ext>
            </a:extLst>
          </p:cNvPr>
          <p:cNvSpPr>
            <a:spLocks noGrp="1"/>
          </p:cNvSpPr>
          <p:nvPr>
            <p:ph type="sldNum" sz="quarter" idx="12"/>
          </p:nvPr>
        </p:nvSpPr>
        <p:spPr>
          <a:xfrm>
            <a:off x="9276575" y="6487159"/>
            <a:ext cx="2743200" cy="365125"/>
          </a:xfrm>
          <a:prstGeom prst="rect">
            <a:avLst/>
          </a:prstGeom>
        </p:spPr>
        <p:txBody>
          <a:bodyPr/>
          <a:lstStyle>
            <a:lvl1pPr algn="r">
              <a:defRPr sz="1600" b="1">
                <a:solidFill>
                  <a:schemeClr val="tx1"/>
                </a:solidFill>
              </a:defRPr>
            </a:lvl1pPr>
          </a:lstStyle>
          <a:p>
            <a:fld id="{330EA680-D336-4FF7-8B7A-9848BB0A1C32}" type="slidenum">
              <a:rPr lang="en-GB" smtClean="0"/>
              <a:pPr/>
              <a:t>‹#›</a:t>
            </a:fld>
            <a:endParaRPr lang="en-GB"/>
          </a:p>
        </p:txBody>
      </p:sp>
      <p:graphicFrame>
        <p:nvGraphicFramePr>
          <p:cNvPr id="8" name="Table 10">
            <a:extLst>
              <a:ext uri="{FF2B5EF4-FFF2-40B4-BE49-F238E27FC236}">
                <a16:creationId xmlns:a16="http://schemas.microsoft.com/office/drawing/2014/main" id="{86EB2EC3-B174-AC45-AC74-BD1F36D79C9C}"/>
              </a:ext>
            </a:extLst>
          </p:cNvPr>
          <p:cNvGraphicFramePr>
            <a:graphicFrameLocks noGrp="1"/>
          </p:cNvGraphicFramePr>
          <p:nvPr userDrawn="1">
            <p:extLst>
              <p:ext uri="{D42A27DB-BD31-4B8C-83A1-F6EECF244321}">
                <p14:modId xmlns:p14="http://schemas.microsoft.com/office/powerpoint/2010/main" val="1504091555"/>
              </p:ext>
            </p:extLst>
          </p:nvPr>
        </p:nvGraphicFramePr>
        <p:xfrm>
          <a:off x="-1" y="6487160"/>
          <a:ext cx="11657844" cy="370840"/>
        </p:xfrm>
        <a:graphic>
          <a:graphicData uri="http://schemas.openxmlformats.org/drawingml/2006/table">
            <a:tbl>
              <a:tblPr firstRow="1" bandRow="1">
                <a:tableStyleId>{5C22544A-7EE6-4342-B048-85BDC9FD1C3A}</a:tableStyleId>
              </a:tblPr>
              <a:tblGrid>
                <a:gridCol w="3885948">
                  <a:extLst>
                    <a:ext uri="{9D8B030D-6E8A-4147-A177-3AD203B41FA5}">
                      <a16:colId xmlns:a16="http://schemas.microsoft.com/office/drawing/2014/main" val="3627566543"/>
                    </a:ext>
                  </a:extLst>
                </a:gridCol>
                <a:gridCol w="3885948">
                  <a:extLst>
                    <a:ext uri="{9D8B030D-6E8A-4147-A177-3AD203B41FA5}">
                      <a16:colId xmlns:a16="http://schemas.microsoft.com/office/drawing/2014/main" val="953425198"/>
                    </a:ext>
                  </a:extLst>
                </a:gridCol>
                <a:gridCol w="3885948">
                  <a:extLst>
                    <a:ext uri="{9D8B030D-6E8A-4147-A177-3AD203B41FA5}">
                      <a16:colId xmlns:a16="http://schemas.microsoft.com/office/drawing/2014/main" val="3090531166"/>
                    </a:ext>
                  </a:extLst>
                </a:gridCol>
              </a:tblGrid>
              <a:tr h="370840">
                <a:tc>
                  <a:txBody>
                    <a:bodyPr/>
                    <a:lstStyle/>
                    <a:p>
                      <a:pPr algn="ctr"/>
                      <a:r>
                        <a:rPr lang="en-US" sz="1400">
                          <a:solidFill>
                            <a:sysClr val="windowText" lastClr="000000"/>
                          </a:solidFill>
                          <a:latin typeface="Arial" panose="020B0604020202020204" pitchFamily="34" charset="0"/>
                        </a:rPr>
                        <a:t>Problem</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a:solidFill>
                            <a:sysClr val="windowText" lastClr="000000"/>
                          </a:solidFill>
                          <a:latin typeface="Arial" panose="020B0604020202020204" pitchFamily="34" charset="0"/>
                        </a:rPr>
                        <a:t>Solution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a:solidFill>
                            <a:sysClr val="windowText" lastClr="000000"/>
                          </a:solidFill>
                          <a:latin typeface="Arial" panose="020B0604020202020204" pitchFamily="34" charset="0"/>
                        </a:rPr>
                        <a:t>Future Plans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0266497"/>
                  </a:ext>
                </a:extLst>
              </a:tr>
            </a:tbl>
          </a:graphicData>
        </a:graphic>
      </p:graphicFrame>
      <p:cxnSp>
        <p:nvCxnSpPr>
          <p:cNvPr id="9" name="Straight Connector 8">
            <a:extLst>
              <a:ext uri="{FF2B5EF4-FFF2-40B4-BE49-F238E27FC236}">
                <a16:creationId xmlns:a16="http://schemas.microsoft.com/office/drawing/2014/main" id="{81186A8A-37E1-7542-BC66-B95CD7691858}"/>
              </a:ext>
            </a:extLst>
          </p:cNvPr>
          <p:cNvCxnSpPr>
            <a:cxnSpLocks/>
          </p:cNvCxnSpPr>
          <p:nvPr userDrawn="1"/>
        </p:nvCxnSpPr>
        <p:spPr>
          <a:xfrm>
            <a:off x="223944" y="6487159"/>
            <a:ext cx="1143389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5F6DD6-F400-F94E-BA38-EA1FEF40D11F}"/>
              </a:ext>
            </a:extLst>
          </p:cNvPr>
          <p:cNvSpPr/>
          <p:nvPr userDrawn="1"/>
        </p:nvSpPr>
        <p:spPr>
          <a:xfrm>
            <a:off x="132577" y="143641"/>
            <a:ext cx="182734" cy="579072"/>
          </a:xfrm>
          <a:prstGeom prst="rect">
            <a:avLst/>
          </a:prstGeom>
          <a:solidFill>
            <a:srgbClr val="004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2" name="Picture 1" descr="A picture containing text, clipart&#10;&#10;Description automatically generated">
            <a:extLst>
              <a:ext uri="{FF2B5EF4-FFF2-40B4-BE49-F238E27FC236}">
                <a16:creationId xmlns:a16="http://schemas.microsoft.com/office/drawing/2014/main" id="{448C5A4E-06A8-4FFF-4B64-0C99AE5627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4730" y="143641"/>
            <a:ext cx="2046513" cy="492100"/>
          </a:xfrm>
          <a:prstGeom prst="rect">
            <a:avLst/>
          </a:prstGeom>
        </p:spPr>
      </p:pic>
    </p:spTree>
    <p:extLst>
      <p:ext uri="{BB962C8B-B14F-4D97-AF65-F5344CB8AC3E}">
        <p14:creationId xmlns:p14="http://schemas.microsoft.com/office/powerpoint/2010/main" val="1308857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E614-EF1C-E69D-4E80-F7E939F386B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FF23D3F-DC4D-15FE-CCD4-B161FE7E5A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FEF76B-75A4-AAEE-663E-267EB3977B95}"/>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E23E7E9B-24D1-9D9D-7F37-4D6BDA32AC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F9B0D1-5BAF-F60C-8CA9-BE2C60B0F5B0}"/>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287930601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FA4F-0A59-BAA8-18AF-EB0691E1EA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8D5B69-9CDA-EE3F-AAB6-70DE9070B2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24A109E-A491-3CE0-B16C-47CE37C98B7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DFCCFD8-2543-CFFB-7198-BD559CD35E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96A1AB-FA44-8181-89F7-3B5F7CE87CF7}"/>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960689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C651-CF50-6F39-9DD3-2045BD6CE4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0A4CE59-216A-BE69-C005-C864CEC3F2D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A137048-210A-33D0-6198-9F6DDC0DD82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5903AE9-E83F-E149-27BD-F28AE47657C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85384ECD-9946-C2FD-0B55-C4C1079542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FDB9D89-F031-2F4C-CAF2-F329E1424828}"/>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1067375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9F19-1F6F-9E89-46FA-D4901278311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E48240-2086-5EA3-C37B-A9F84AEEBE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7F1ACB-EA8F-FE3B-2F8A-07AD859C794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DC585C0-10A6-B94B-4A4B-9386F0BF7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0974EE4-9030-AE72-3437-0AB625FDE8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A63437C-2CDA-6CEF-474C-DDFB7656543D}"/>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38B0DD1E-283B-05C2-E2E9-A3767D4131A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1070E9-FF3A-B58C-DA50-29C254547A0E}"/>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3314454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F4D4-B255-5178-58A9-8140A80586E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2E021FE-CE99-AA2A-9BCB-04FB0EBC4E10}"/>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50208230-08ED-8C31-EB9E-E66931AD929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51A3B92-E458-7BA5-4261-A5BC5D385ED2}"/>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3976068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CF377C-DE56-85B8-FDB7-7FD8C98F1038}"/>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E40D746E-563A-362D-C720-D67CD591260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3E658B-B6A9-B23A-D19F-BBF1C203B925}"/>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3834227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99B1-3295-DBA9-1AEA-F04A1A29E2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51BA62C-288C-AA47-62D4-E3C87C0D9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3F0086B-9489-57AA-6E97-711B4D372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D280D5-ADD2-4EC3-3EDE-50B79FB3440A}"/>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74EE5630-FD2A-6A20-87C3-FAF0C1EA9A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FC6C87-4B60-8A8B-2D25-AF17446CF0D8}"/>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2197550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ABF0-3219-9F6D-ACA2-7727E3368C4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EA03C6B-5288-7EF0-EA8D-BFC2ACE86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A0D560-DCD8-8CE1-3942-BB16C1DA4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A64C73-394E-665A-3CD1-B25A4BF7C471}"/>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761BA5C-AF9A-C947-9A6A-1D25B239D0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1363A4-15DE-22F6-4139-EC7419E905B3}"/>
              </a:ext>
            </a:extLst>
          </p:cNvPr>
          <p:cNvSpPr>
            <a:spLocks noGrp="1"/>
          </p:cNvSpPr>
          <p:nvPr>
            <p:ph type="sldNum" sz="quarter" idx="12"/>
          </p:nvPr>
        </p:nvSpPr>
        <p:spPr/>
        <p:txBody>
          <a:bodyPr/>
          <a:lstStyle/>
          <a:p>
            <a:fld id="{330EA680-D336-4FF7-8B7A-9848BB0A1C32}" type="slidenum">
              <a:rPr lang="en-GB" smtClean="0"/>
              <a:pPr/>
              <a:t>‹#›</a:t>
            </a:fld>
            <a:endParaRPr lang="en-GB"/>
          </a:p>
        </p:txBody>
      </p:sp>
    </p:spTree>
    <p:extLst>
      <p:ext uri="{BB962C8B-B14F-4D97-AF65-F5344CB8AC3E}">
        <p14:creationId xmlns:p14="http://schemas.microsoft.com/office/powerpoint/2010/main" val="2016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BC2D1-760C-6785-EBA5-624DFA460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2C8C502-C862-215B-8C69-91B6E70AF0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30C1DF-1158-0259-BB31-D98AF347C7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8D0A47C5-7591-A4CF-D49C-779B81E1D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935644-52E2-3A33-C6E4-BF76AB6326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pPr/>
              <a:t>‹#›</a:t>
            </a:fld>
            <a:endParaRPr lang="en-GB"/>
          </a:p>
        </p:txBody>
      </p:sp>
      <p:sp>
        <p:nvSpPr>
          <p:cNvPr id="7" name="Rectangle 6">
            <a:extLst>
              <a:ext uri="{FF2B5EF4-FFF2-40B4-BE49-F238E27FC236}">
                <a16:creationId xmlns:a16="http://schemas.microsoft.com/office/drawing/2014/main" id="{336B150A-53A8-B641-A240-993EA21A6B89}"/>
              </a:ext>
            </a:extLst>
          </p:cNvPr>
          <p:cNvSpPr/>
          <p:nvPr userDrawn="1"/>
        </p:nvSpPr>
        <p:spPr>
          <a:xfrm>
            <a:off x="-906206" y="9525"/>
            <a:ext cx="711200" cy="71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8" name="Rectangle 7">
            <a:extLst>
              <a:ext uri="{FF2B5EF4-FFF2-40B4-BE49-F238E27FC236}">
                <a16:creationId xmlns:a16="http://schemas.microsoft.com/office/drawing/2014/main" id="{DDCC340A-7F46-DE18-49A9-4021DC2FD9C3}"/>
              </a:ext>
            </a:extLst>
          </p:cNvPr>
          <p:cNvSpPr/>
          <p:nvPr userDrawn="1"/>
        </p:nvSpPr>
        <p:spPr>
          <a:xfrm>
            <a:off x="-906206" y="809625"/>
            <a:ext cx="711200" cy="711200"/>
          </a:xfrm>
          <a:prstGeom prst="rect">
            <a:avLst/>
          </a:prstGeom>
          <a:solidFill>
            <a:srgbClr val="2D2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9" name="Rectangle 8">
            <a:extLst>
              <a:ext uri="{FF2B5EF4-FFF2-40B4-BE49-F238E27FC236}">
                <a16:creationId xmlns:a16="http://schemas.microsoft.com/office/drawing/2014/main" id="{C52EBA0E-EB1D-55E6-BE79-7EF57E3060B9}"/>
              </a:ext>
            </a:extLst>
          </p:cNvPr>
          <p:cNvSpPr/>
          <p:nvPr userDrawn="1"/>
        </p:nvSpPr>
        <p:spPr>
          <a:xfrm>
            <a:off x="-906206" y="1631950"/>
            <a:ext cx="711200" cy="711200"/>
          </a:xfrm>
          <a:prstGeom prst="rect">
            <a:avLst/>
          </a:prstGeom>
          <a:solidFill>
            <a:srgbClr val="9EDFEA"/>
          </a:solid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Tree>
    <p:extLst>
      <p:ext uri="{BB962C8B-B14F-4D97-AF65-F5344CB8AC3E}">
        <p14:creationId xmlns:p14="http://schemas.microsoft.com/office/powerpoint/2010/main" val="381066735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svg"/><Relationship Id="rId9" Type="http://schemas.openxmlformats.org/officeDocument/2006/relationships/image" Target="../media/image45.sv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MW | PSA VISIT">
            <a:extLst>
              <a:ext uri="{FF2B5EF4-FFF2-40B4-BE49-F238E27FC236}">
                <a16:creationId xmlns:a16="http://schemas.microsoft.com/office/drawing/2014/main" id="{1522B338-496C-F4BA-75A9-E49BC1B25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0E72382-8072-ED49-A656-E5E216E98F5F}"/>
              </a:ext>
            </a:extLst>
          </p:cNvPr>
          <p:cNvSpPr/>
          <p:nvPr/>
        </p:nvSpPr>
        <p:spPr>
          <a:xfrm>
            <a:off x="-11600" y="1225295"/>
            <a:ext cx="12206288" cy="3935210"/>
          </a:xfrm>
          <a:prstGeom prst="rect">
            <a:avLst/>
          </a:prstGeom>
          <a:gradFill>
            <a:gsLst>
              <a:gs pos="28000">
                <a:srgbClr val="9EDFEA">
                  <a:alpha val="55000"/>
                </a:srgbClr>
              </a:gs>
              <a:gs pos="75000">
                <a:srgbClr val="2D2D82">
                  <a:alpha val="90000"/>
                </a:srgbClr>
              </a:gs>
              <a:gs pos="0">
                <a:schemeClr val="bg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61A69F-66F7-4A48-ABDA-AA48AE5317A5}"/>
              </a:ext>
            </a:extLst>
          </p:cNvPr>
          <p:cNvSpPr/>
          <p:nvPr/>
        </p:nvSpPr>
        <p:spPr>
          <a:xfrm>
            <a:off x="-14288" y="5109248"/>
            <a:ext cx="12206288" cy="17630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Diagonal Corners Snipped 3">
            <a:extLst>
              <a:ext uri="{FF2B5EF4-FFF2-40B4-BE49-F238E27FC236}">
                <a16:creationId xmlns:a16="http://schemas.microsoft.com/office/drawing/2014/main" id="{309CFB0A-F540-F346-9BD1-663746FDD186}"/>
              </a:ext>
            </a:extLst>
          </p:cNvPr>
          <p:cNvSpPr/>
          <p:nvPr/>
        </p:nvSpPr>
        <p:spPr>
          <a:xfrm>
            <a:off x="-3049" y="4699591"/>
            <a:ext cx="4947189" cy="2428797"/>
          </a:xfrm>
          <a:prstGeom prst="snip2Diag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7" name="Picture 16" descr="A picture containing person, wearing, red, posing&#10;&#10;Description automatically generated">
            <a:extLst>
              <a:ext uri="{FF2B5EF4-FFF2-40B4-BE49-F238E27FC236}">
                <a16:creationId xmlns:a16="http://schemas.microsoft.com/office/drawing/2014/main" id="{8959F08E-5B85-DD42-B791-384CD685991A}"/>
              </a:ext>
            </a:extLst>
          </p:cNvPr>
          <p:cNvPicPr>
            <a:picLocks noChangeAspect="1"/>
          </p:cNvPicPr>
          <p:nvPr/>
        </p:nvPicPr>
        <p:blipFill rotWithShape="1">
          <a:blip r:embed="rId4"/>
          <a:srcRect t="7126" b="15218"/>
          <a:stretch/>
        </p:blipFill>
        <p:spPr>
          <a:xfrm>
            <a:off x="2428104" y="5288422"/>
            <a:ext cx="692323" cy="690957"/>
          </a:xfrm>
          <a:prstGeom prst="ellipse">
            <a:avLst/>
          </a:prstGeom>
          <a:solidFill>
            <a:schemeClr val="bg1"/>
          </a:solidFill>
          <a:ln w="28575">
            <a:solidFill>
              <a:schemeClr val="tx1">
                <a:lumMod val="85000"/>
                <a:lumOff val="15000"/>
              </a:schemeClr>
            </a:solidFill>
          </a:ln>
          <a:effectLst/>
        </p:spPr>
      </p:pic>
      <p:pic>
        <p:nvPicPr>
          <p:cNvPr id="18" name="Picture 17">
            <a:extLst>
              <a:ext uri="{FF2B5EF4-FFF2-40B4-BE49-F238E27FC236}">
                <a16:creationId xmlns:a16="http://schemas.microsoft.com/office/drawing/2014/main" id="{725085C9-8C13-E34A-89F4-CC4FB31E81E2}"/>
              </a:ext>
            </a:extLst>
          </p:cNvPr>
          <p:cNvPicPr>
            <a:picLocks noChangeAspect="1"/>
          </p:cNvPicPr>
          <p:nvPr/>
        </p:nvPicPr>
        <p:blipFill>
          <a:blip r:embed="rId5">
            <a:extLst>
              <a:ext uri="{28A0092B-C50C-407E-A947-70E740481C1C}">
                <a14:useLocalDpi xmlns:a14="http://schemas.microsoft.com/office/drawing/2010/main" val="0"/>
              </a:ext>
            </a:extLst>
          </a:blip>
          <a:srcRect t="7778" b="7778"/>
          <a:stretch/>
        </p:blipFill>
        <p:spPr>
          <a:xfrm>
            <a:off x="2428587" y="6069533"/>
            <a:ext cx="691840" cy="691840"/>
          </a:xfrm>
          <a:prstGeom prst="ellipse">
            <a:avLst/>
          </a:prstGeom>
          <a:ln w="28575">
            <a:solidFill>
              <a:schemeClr val="tx1">
                <a:lumMod val="85000"/>
                <a:lumOff val="15000"/>
              </a:schemeClr>
            </a:solidFill>
          </a:ln>
          <a:effectLst/>
        </p:spPr>
      </p:pic>
      <p:pic>
        <p:nvPicPr>
          <p:cNvPr id="19" name="Picture 18">
            <a:extLst>
              <a:ext uri="{FF2B5EF4-FFF2-40B4-BE49-F238E27FC236}">
                <a16:creationId xmlns:a16="http://schemas.microsoft.com/office/drawing/2014/main" id="{6CBEB554-4017-E54A-9B45-1534AECDD5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4470" y="6069533"/>
            <a:ext cx="691840" cy="691840"/>
          </a:xfrm>
          <a:prstGeom prst="ellipse">
            <a:avLst/>
          </a:prstGeom>
          <a:ln w="28575">
            <a:solidFill>
              <a:schemeClr val="tx1">
                <a:lumMod val="85000"/>
                <a:lumOff val="15000"/>
              </a:schemeClr>
            </a:solidFill>
          </a:ln>
          <a:effectLst/>
        </p:spPr>
      </p:pic>
      <p:pic>
        <p:nvPicPr>
          <p:cNvPr id="1030" name="Picture 6" descr="NTU Logo [Nanyang Technological University] Free Vector Download">
            <a:extLst>
              <a:ext uri="{FF2B5EF4-FFF2-40B4-BE49-F238E27FC236}">
                <a16:creationId xmlns:a16="http://schemas.microsoft.com/office/drawing/2014/main" id="{FD08D994-CD5F-C842-9590-11D83F8357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111" y="4838358"/>
            <a:ext cx="942318" cy="338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1E79B91-B8F4-AE40-BC20-25AC6C7D0060}"/>
              </a:ext>
            </a:extLst>
          </p:cNvPr>
          <p:cNvSpPr txBox="1"/>
          <p:nvPr/>
        </p:nvSpPr>
        <p:spPr>
          <a:xfrm>
            <a:off x="1115646" y="4865096"/>
            <a:ext cx="2624916" cy="338554"/>
          </a:xfrm>
          <a:prstGeom prst="rect">
            <a:avLst/>
          </a:prstGeom>
          <a:noFill/>
        </p:spPr>
        <p:txBody>
          <a:bodyPr wrap="square" rtlCol="0">
            <a:spAutoFit/>
          </a:bodyPr>
          <a:lstStyle/>
          <a:p>
            <a:pPr algn="ctr"/>
            <a:r>
              <a:rPr lang="en-US" sz="1600" b="1" u="sng">
                <a:latin typeface="Futura Medium" panose="020B0602020204020303" pitchFamily="34" charset="-79"/>
                <a:cs typeface="Futura Medium" panose="020B0602020204020303" pitchFamily="34" charset="-79"/>
              </a:rPr>
              <a:t>Team </a:t>
            </a:r>
            <a:r>
              <a:rPr lang="en-US" sz="1600" b="1" u="sng" err="1">
                <a:latin typeface="Futura Medium" panose="020B0602020204020303" pitchFamily="34" charset="-79"/>
                <a:cs typeface="Futura Medium" panose="020B0602020204020303" pitchFamily="34" charset="-79"/>
              </a:rPr>
              <a:t>ScriptExchange</a:t>
            </a:r>
            <a:endParaRPr lang="en-US" sz="1600" b="1" u="sng">
              <a:latin typeface="Futura Medium" panose="020B0602020204020303" pitchFamily="34" charset="-79"/>
              <a:cs typeface="Futura Medium" panose="020B0602020204020303" pitchFamily="34" charset="-79"/>
            </a:endParaRPr>
          </a:p>
        </p:txBody>
      </p:sp>
      <p:sp>
        <p:nvSpPr>
          <p:cNvPr id="25" name="TextBox 24">
            <a:extLst>
              <a:ext uri="{FF2B5EF4-FFF2-40B4-BE49-F238E27FC236}">
                <a16:creationId xmlns:a16="http://schemas.microsoft.com/office/drawing/2014/main" id="{21EBA364-5046-E643-895D-2F8C1677613E}"/>
              </a:ext>
            </a:extLst>
          </p:cNvPr>
          <p:cNvSpPr txBox="1"/>
          <p:nvPr/>
        </p:nvSpPr>
        <p:spPr>
          <a:xfrm>
            <a:off x="868727" y="5512456"/>
            <a:ext cx="2129599" cy="261610"/>
          </a:xfrm>
          <a:prstGeom prst="rect">
            <a:avLst/>
          </a:prstGeom>
          <a:noFill/>
        </p:spPr>
        <p:txBody>
          <a:bodyPr wrap="square" rtlCol="0">
            <a:spAutoFit/>
          </a:bodyPr>
          <a:lstStyle/>
          <a:p>
            <a:r>
              <a:rPr lang="en-US" sz="1100">
                <a:latin typeface="Futura Medium" panose="020B0602020204020303" pitchFamily="34" charset="-79"/>
                <a:cs typeface="Futura Medium" panose="020B0602020204020303" pitchFamily="34" charset="-79"/>
              </a:rPr>
              <a:t>Ng Yong </a:t>
            </a:r>
            <a:r>
              <a:rPr lang="en-US" sz="1100" err="1">
                <a:latin typeface="Futura Medium" panose="020B0602020204020303" pitchFamily="34" charset="-79"/>
                <a:cs typeface="Futura Medium" panose="020B0602020204020303" pitchFamily="34" charset="-79"/>
              </a:rPr>
              <a:t>Jie</a:t>
            </a:r>
            <a:endParaRPr lang="en-US" sz="1100">
              <a:latin typeface="Futura Medium" panose="020B0602020204020303" pitchFamily="34" charset="-79"/>
              <a:cs typeface="Futura Medium" panose="020B0602020204020303" pitchFamily="34" charset="-79"/>
            </a:endParaRPr>
          </a:p>
        </p:txBody>
      </p:sp>
      <p:sp>
        <p:nvSpPr>
          <p:cNvPr id="26" name="TextBox 25">
            <a:extLst>
              <a:ext uri="{FF2B5EF4-FFF2-40B4-BE49-F238E27FC236}">
                <a16:creationId xmlns:a16="http://schemas.microsoft.com/office/drawing/2014/main" id="{79B528C3-25FF-8041-AA45-ED87ECEB8596}"/>
              </a:ext>
            </a:extLst>
          </p:cNvPr>
          <p:cNvSpPr txBox="1"/>
          <p:nvPr/>
        </p:nvSpPr>
        <p:spPr>
          <a:xfrm>
            <a:off x="880080" y="6284048"/>
            <a:ext cx="2129599" cy="261610"/>
          </a:xfrm>
          <a:prstGeom prst="rect">
            <a:avLst/>
          </a:prstGeom>
          <a:noFill/>
        </p:spPr>
        <p:txBody>
          <a:bodyPr wrap="square" rtlCol="0">
            <a:spAutoFit/>
          </a:bodyPr>
          <a:lstStyle/>
          <a:p>
            <a:r>
              <a:rPr lang="en-US" sz="1100">
                <a:latin typeface="Futura Medium" panose="020B0602020204020303" pitchFamily="34" charset="-79"/>
                <a:cs typeface="Futura Medium" panose="020B0602020204020303" pitchFamily="34" charset="-79"/>
              </a:rPr>
              <a:t>Bryan Lim Kai Wen</a:t>
            </a:r>
          </a:p>
        </p:txBody>
      </p:sp>
      <p:sp>
        <p:nvSpPr>
          <p:cNvPr id="28" name="TextBox 27">
            <a:extLst>
              <a:ext uri="{FF2B5EF4-FFF2-40B4-BE49-F238E27FC236}">
                <a16:creationId xmlns:a16="http://schemas.microsoft.com/office/drawing/2014/main" id="{42BAA067-97AD-8147-9935-B916220C6EF8}"/>
              </a:ext>
            </a:extLst>
          </p:cNvPr>
          <p:cNvSpPr txBox="1"/>
          <p:nvPr/>
        </p:nvSpPr>
        <p:spPr>
          <a:xfrm>
            <a:off x="3138925" y="5473825"/>
            <a:ext cx="2129599" cy="261610"/>
          </a:xfrm>
          <a:prstGeom prst="rect">
            <a:avLst/>
          </a:prstGeom>
          <a:noFill/>
        </p:spPr>
        <p:txBody>
          <a:bodyPr wrap="square" rtlCol="0">
            <a:spAutoFit/>
          </a:bodyPr>
          <a:lstStyle/>
          <a:p>
            <a:r>
              <a:rPr lang="en-US" sz="1100">
                <a:latin typeface="Futura Medium" panose="020B0602020204020303" pitchFamily="34" charset="-79"/>
                <a:cs typeface="Futura Medium" panose="020B0602020204020303" pitchFamily="34" charset="-79"/>
              </a:rPr>
              <a:t>Jiang Lei</a:t>
            </a:r>
          </a:p>
        </p:txBody>
      </p:sp>
      <p:sp>
        <p:nvSpPr>
          <p:cNvPr id="29" name="TextBox 28">
            <a:extLst>
              <a:ext uri="{FF2B5EF4-FFF2-40B4-BE49-F238E27FC236}">
                <a16:creationId xmlns:a16="http://schemas.microsoft.com/office/drawing/2014/main" id="{16EE2C94-AC6F-CF42-B46B-4BA1CF1E9591}"/>
              </a:ext>
            </a:extLst>
          </p:cNvPr>
          <p:cNvSpPr txBox="1"/>
          <p:nvPr/>
        </p:nvSpPr>
        <p:spPr>
          <a:xfrm>
            <a:off x="3134931" y="6257928"/>
            <a:ext cx="2129599" cy="261610"/>
          </a:xfrm>
          <a:prstGeom prst="rect">
            <a:avLst/>
          </a:prstGeom>
          <a:noFill/>
        </p:spPr>
        <p:txBody>
          <a:bodyPr wrap="square" rtlCol="0">
            <a:spAutoFit/>
          </a:bodyPr>
          <a:lstStyle/>
          <a:p>
            <a:r>
              <a:rPr lang="en-US" sz="1100">
                <a:latin typeface="Futura Medium" panose="020B0602020204020303" pitchFamily="34" charset="-79"/>
                <a:cs typeface="Futura Medium" panose="020B0602020204020303" pitchFamily="34" charset="-79"/>
              </a:rPr>
              <a:t>Anand </a:t>
            </a:r>
            <a:r>
              <a:rPr lang="en-US" sz="1100" err="1">
                <a:latin typeface="Futura Medium" panose="020B0602020204020303" pitchFamily="34" charset="-79"/>
                <a:cs typeface="Futura Medium" panose="020B0602020204020303" pitchFamily="34" charset="-79"/>
              </a:rPr>
              <a:t>Chaanan</a:t>
            </a:r>
            <a:r>
              <a:rPr lang="en-US" sz="1100">
                <a:latin typeface="Futura Medium" panose="020B0602020204020303" pitchFamily="34" charset="-79"/>
                <a:cs typeface="Futura Medium" panose="020B0602020204020303" pitchFamily="34" charset="-79"/>
              </a:rPr>
              <a:t> Singh</a:t>
            </a:r>
          </a:p>
        </p:txBody>
      </p:sp>
      <p:sp>
        <p:nvSpPr>
          <p:cNvPr id="2" name="Oval 1">
            <a:extLst>
              <a:ext uri="{FF2B5EF4-FFF2-40B4-BE49-F238E27FC236}">
                <a16:creationId xmlns:a16="http://schemas.microsoft.com/office/drawing/2014/main" id="{8FACECBA-FC0E-D4E5-95FB-94FE6899165C}"/>
              </a:ext>
            </a:extLst>
          </p:cNvPr>
          <p:cNvSpPr/>
          <p:nvPr/>
        </p:nvSpPr>
        <p:spPr>
          <a:xfrm>
            <a:off x="158660" y="5284912"/>
            <a:ext cx="702923" cy="691840"/>
          </a:xfrm>
          <a:prstGeom prst="ellipse">
            <a:avLst/>
          </a:prstGeom>
          <a:blipFill>
            <a:blip r:embed="rId8"/>
            <a:stretch>
              <a:fillRect/>
            </a:stretch>
          </a:bli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 name="Group 3">
            <a:extLst>
              <a:ext uri="{FF2B5EF4-FFF2-40B4-BE49-F238E27FC236}">
                <a16:creationId xmlns:a16="http://schemas.microsoft.com/office/drawing/2014/main" id="{65146CE9-22F5-EE43-C252-A420F9E4DE99}"/>
              </a:ext>
            </a:extLst>
          </p:cNvPr>
          <p:cNvGrpSpPr/>
          <p:nvPr/>
        </p:nvGrpSpPr>
        <p:grpSpPr>
          <a:xfrm>
            <a:off x="3362649" y="3165767"/>
            <a:ext cx="6335663" cy="1339733"/>
            <a:chOff x="3362649" y="3165767"/>
            <a:chExt cx="6335663" cy="1339733"/>
          </a:xfrm>
        </p:grpSpPr>
        <p:pic>
          <p:nvPicPr>
            <p:cNvPr id="6" name="Picture 5" descr="A black and white logo&#10;&#10;Description automatically generated with low confidence">
              <a:extLst>
                <a:ext uri="{FF2B5EF4-FFF2-40B4-BE49-F238E27FC236}">
                  <a16:creationId xmlns:a16="http://schemas.microsoft.com/office/drawing/2014/main" id="{AE686FE5-11C2-3002-F074-72AA56F25C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2649" y="3165767"/>
              <a:ext cx="2892749" cy="1079131"/>
            </a:xfrm>
            <a:prstGeom prst="rect">
              <a:avLst/>
            </a:prstGeom>
          </p:spPr>
        </p:pic>
        <p:sp>
          <p:nvSpPr>
            <p:cNvPr id="7" name="TextBox 6">
              <a:extLst>
                <a:ext uri="{FF2B5EF4-FFF2-40B4-BE49-F238E27FC236}">
                  <a16:creationId xmlns:a16="http://schemas.microsoft.com/office/drawing/2014/main" id="{2BC2270F-F39A-99C7-31C7-0FC02E0A35E6}"/>
                </a:ext>
              </a:extLst>
            </p:cNvPr>
            <p:cNvSpPr txBox="1"/>
            <p:nvPr/>
          </p:nvSpPr>
          <p:spPr>
            <a:xfrm>
              <a:off x="6210217" y="3397504"/>
              <a:ext cx="3488095" cy="1107996"/>
            </a:xfrm>
            <a:prstGeom prst="rect">
              <a:avLst/>
            </a:prstGeom>
            <a:noFill/>
          </p:spPr>
          <p:txBody>
            <a:bodyPr wrap="square" rtlCol="0">
              <a:spAutoFit/>
            </a:bodyPr>
            <a:lstStyle/>
            <a:p>
              <a:r>
                <a:rPr lang="en-US" sz="6600" b="1">
                  <a:solidFill>
                    <a:schemeClr val="bg1">
                      <a:lumMod val="95000"/>
                    </a:schemeClr>
                  </a:solidFill>
                </a:rPr>
                <a:t>Central</a:t>
              </a:r>
            </a:p>
          </p:txBody>
        </p:sp>
      </p:gr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3A5853-4FE5-5746-9E19-BA65CAB6CE0E}"/>
              </a:ext>
            </a:extLst>
          </p:cNvPr>
          <p:cNvSpPr>
            <a:spLocks noGrp="1"/>
          </p:cNvSpPr>
          <p:nvPr>
            <p:ph type="sldNum" sz="quarter" idx="12"/>
          </p:nvPr>
        </p:nvSpPr>
        <p:spPr/>
        <p:txBody>
          <a:bodyPr/>
          <a:lstStyle/>
          <a:p>
            <a:fld id="{330EA680-D336-4FF7-8B7A-9848BB0A1C32}" type="slidenum">
              <a:rPr lang="en-GB" smtClean="0"/>
              <a:pPr/>
              <a:t>10</a:t>
            </a:fld>
            <a:endParaRPr lang="en-GB"/>
          </a:p>
        </p:txBody>
      </p:sp>
      <p:cxnSp>
        <p:nvCxnSpPr>
          <p:cNvPr id="7" name="Straight Connector 6">
            <a:extLst>
              <a:ext uri="{FF2B5EF4-FFF2-40B4-BE49-F238E27FC236}">
                <a16:creationId xmlns:a16="http://schemas.microsoft.com/office/drawing/2014/main" id="{4261676C-465A-4944-88DF-E36895C83C9F}"/>
              </a:ext>
            </a:extLst>
          </p:cNvPr>
          <p:cNvCxnSpPr>
            <a:cxnSpLocks/>
          </p:cNvCxnSpPr>
          <p:nvPr/>
        </p:nvCxnSpPr>
        <p:spPr>
          <a:xfrm>
            <a:off x="8812446"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A5ACF74B-2BC8-799C-41C4-F2D8F54F09B9}"/>
              </a:ext>
            </a:extLst>
          </p:cNvPr>
          <p:cNvCxnSpPr>
            <a:cxnSpLocks/>
          </p:cNvCxnSpPr>
          <p:nvPr/>
        </p:nvCxnSpPr>
        <p:spPr>
          <a:xfrm>
            <a:off x="901188" y="900518"/>
            <a:ext cx="9909037" cy="0"/>
          </a:xfrm>
          <a:prstGeom prst="line">
            <a:avLst/>
          </a:prstGeom>
          <a:ln w="57150">
            <a:solidFill>
              <a:srgbClr val="00408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402F5C7-4F85-4817-AD28-D881647D62D3}"/>
              </a:ext>
            </a:extLst>
          </p:cNvPr>
          <p:cNvSpPr/>
          <p:nvPr/>
        </p:nvSpPr>
        <p:spPr>
          <a:xfrm>
            <a:off x="808519" y="342756"/>
            <a:ext cx="10427685" cy="523220"/>
          </a:xfrm>
          <a:prstGeom prst="rect">
            <a:avLst/>
          </a:prstGeom>
        </p:spPr>
        <p:txBody>
          <a:bodyPr wrap="square">
            <a:spAutoFit/>
          </a:bodyPr>
          <a:lstStyle/>
          <a:p>
            <a:pPr algn="ctr"/>
            <a:r>
              <a:rPr lang="en-SG" sz="2800" b="1">
                <a:latin typeface="Arial" panose="020B0604020202020204" pitchFamily="34" charset="0"/>
                <a:cs typeface="Arial" panose="020B0604020202020204" pitchFamily="34" charset="0"/>
              </a:rPr>
              <a:t>Beyond our “MVP"</a:t>
            </a:r>
            <a:endParaRPr lang="en-US" sz="2800" b="1">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DB1204CE-2355-636B-C8A2-47D4E325DBF2}"/>
              </a:ext>
            </a:extLst>
          </p:cNvPr>
          <p:cNvGrpSpPr/>
          <p:nvPr/>
        </p:nvGrpSpPr>
        <p:grpSpPr>
          <a:xfrm>
            <a:off x="1765179" y="1289013"/>
            <a:ext cx="2381630" cy="1931959"/>
            <a:chOff x="3491250" y="1201645"/>
            <a:chExt cx="1738966" cy="1551733"/>
          </a:xfrm>
        </p:grpSpPr>
        <p:sp>
          <p:nvSpPr>
            <p:cNvPr id="9" name="Rectangle 8">
              <a:extLst>
                <a:ext uri="{FF2B5EF4-FFF2-40B4-BE49-F238E27FC236}">
                  <a16:creationId xmlns:a16="http://schemas.microsoft.com/office/drawing/2014/main" id="{D28DDE1B-6CC5-74F9-562D-E05A5D33B400}"/>
                </a:ext>
              </a:extLst>
            </p:cNvPr>
            <p:cNvSpPr/>
            <p:nvPr/>
          </p:nvSpPr>
          <p:spPr>
            <a:xfrm>
              <a:off x="3571518" y="1201645"/>
              <a:ext cx="1578429" cy="1551733"/>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6D6060-C6A9-CE2C-D928-81705E791ACA}"/>
                </a:ext>
              </a:extLst>
            </p:cNvPr>
            <p:cNvSpPr txBox="1"/>
            <p:nvPr/>
          </p:nvSpPr>
          <p:spPr>
            <a:xfrm>
              <a:off x="3491250" y="2059025"/>
              <a:ext cx="1738966" cy="667450"/>
            </a:xfrm>
            <a:prstGeom prst="rect">
              <a:avLst/>
            </a:prstGeom>
            <a:noFill/>
          </p:spPr>
          <p:txBody>
            <a:bodyPr wrap="square" rtlCol="0">
              <a:spAutoFit/>
            </a:bodyPr>
            <a:lstStyle/>
            <a:p>
              <a:pPr algn="ctr"/>
              <a:r>
                <a:rPr lang="en-US" sz="1600" b="1">
                  <a:latin typeface="Arial" panose="020B0604020202020204" pitchFamily="34" charset="0"/>
                  <a:cs typeface="Arial" panose="020B0604020202020204" pitchFamily="34" charset="0"/>
                </a:rPr>
                <a:t>Expand Platform Services to Other Parks</a:t>
              </a:r>
            </a:p>
          </p:txBody>
        </p:sp>
      </p:grpSp>
      <p:grpSp>
        <p:nvGrpSpPr>
          <p:cNvPr id="11" name="Group 10">
            <a:extLst>
              <a:ext uri="{FF2B5EF4-FFF2-40B4-BE49-F238E27FC236}">
                <a16:creationId xmlns:a16="http://schemas.microsoft.com/office/drawing/2014/main" id="{4CA0FB70-B3DE-5000-EF2A-B9DB0FED9D8D}"/>
              </a:ext>
            </a:extLst>
          </p:cNvPr>
          <p:cNvGrpSpPr/>
          <p:nvPr/>
        </p:nvGrpSpPr>
        <p:grpSpPr>
          <a:xfrm>
            <a:off x="6525619" y="3722494"/>
            <a:ext cx="2170427" cy="1931959"/>
            <a:chOff x="6628073" y="3696881"/>
            <a:chExt cx="2170427" cy="1931959"/>
          </a:xfrm>
        </p:grpSpPr>
        <p:grpSp>
          <p:nvGrpSpPr>
            <p:cNvPr id="12" name="Group 11">
              <a:extLst>
                <a:ext uri="{FF2B5EF4-FFF2-40B4-BE49-F238E27FC236}">
                  <a16:creationId xmlns:a16="http://schemas.microsoft.com/office/drawing/2014/main" id="{51C8A12F-6DCD-35B9-C37C-F8ED7810C32D}"/>
                </a:ext>
              </a:extLst>
            </p:cNvPr>
            <p:cNvGrpSpPr/>
            <p:nvPr/>
          </p:nvGrpSpPr>
          <p:grpSpPr>
            <a:xfrm>
              <a:off x="6628073" y="3696881"/>
              <a:ext cx="2170427" cy="1931959"/>
              <a:chOff x="3571518" y="1201644"/>
              <a:chExt cx="1584755" cy="1551733"/>
            </a:xfrm>
          </p:grpSpPr>
          <p:sp>
            <p:nvSpPr>
              <p:cNvPr id="14" name="Rectangle 13">
                <a:extLst>
                  <a:ext uri="{FF2B5EF4-FFF2-40B4-BE49-F238E27FC236}">
                    <a16:creationId xmlns:a16="http://schemas.microsoft.com/office/drawing/2014/main" id="{4464BF05-4FDC-77F0-E406-4AF1EA18B0B0}"/>
                  </a:ext>
                </a:extLst>
              </p:cNvPr>
              <p:cNvSpPr/>
              <p:nvPr/>
            </p:nvSpPr>
            <p:spPr>
              <a:xfrm>
                <a:off x="3571518" y="1201644"/>
                <a:ext cx="1578429" cy="1551733"/>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79C295B-CACD-8A07-86A7-00F6F409DF5B}"/>
                  </a:ext>
                </a:extLst>
              </p:cNvPr>
              <p:cNvSpPr txBox="1"/>
              <p:nvPr/>
            </p:nvSpPr>
            <p:spPr>
              <a:xfrm>
                <a:off x="3577844" y="2255729"/>
                <a:ext cx="1578429" cy="469686"/>
              </a:xfrm>
              <a:prstGeom prst="rect">
                <a:avLst/>
              </a:prstGeom>
              <a:noFill/>
            </p:spPr>
            <p:txBody>
              <a:bodyPr wrap="square" rtlCol="0">
                <a:spAutoFit/>
              </a:bodyPr>
              <a:lstStyle/>
              <a:p>
                <a:pPr algn="ctr"/>
                <a:r>
                  <a:rPr lang="en-US" sz="1600" b="1">
                    <a:latin typeface="Arial" panose="020B0604020202020204" pitchFamily="34" charset="0"/>
                    <a:cs typeface="Arial" panose="020B0604020202020204" pitchFamily="34" charset="0"/>
                  </a:rPr>
                  <a:t>Have multi-language support</a:t>
                </a:r>
              </a:p>
            </p:txBody>
          </p:sp>
        </p:grpSp>
        <p:pic>
          <p:nvPicPr>
            <p:cNvPr id="13" name="Picture 12" descr="Shape&#10;&#10;Description automatically generated with low confidence">
              <a:extLst>
                <a:ext uri="{FF2B5EF4-FFF2-40B4-BE49-F238E27FC236}">
                  <a16:creationId xmlns:a16="http://schemas.microsoft.com/office/drawing/2014/main" id="{4961BBBD-735C-D15C-C9CC-0151B80E6FD7}"/>
                </a:ext>
              </a:extLst>
            </p:cNvPr>
            <p:cNvPicPr>
              <a:picLocks noChangeAspect="1"/>
            </p:cNvPicPr>
            <p:nvPr/>
          </p:nvPicPr>
          <p:blipFill>
            <a:blip r:embed="rId3"/>
            <a:stretch>
              <a:fillRect/>
            </a:stretch>
          </p:blipFill>
          <p:spPr>
            <a:xfrm>
              <a:off x="7267414" y="3998073"/>
              <a:ext cx="900407" cy="900407"/>
            </a:xfrm>
            <a:prstGeom prst="rect">
              <a:avLst/>
            </a:prstGeom>
          </p:spPr>
        </p:pic>
      </p:grpSp>
      <p:grpSp>
        <p:nvGrpSpPr>
          <p:cNvPr id="17" name="Group 16">
            <a:extLst>
              <a:ext uri="{FF2B5EF4-FFF2-40B4-BE49-F238E27FC236}">
                <a16:creationId xmlns:a16="http://schemas.microsoft.com/office/drawing/2014/main" id="{A4D9BB4A-2C9D-EE24-92A7-AC3101251959}"/>
              </a:ext>
            </a:extLst>
          </p:cNvPr>
          <p:cNvGrpSpPr/>
          <p:nvPr/>
        </p:nvGrpSpPr>
        <p:grpSpPr>
          <a:xfrm>
            <a:off x="3407458" y="3722093"/>
            <a:ext cx="2170427" cy="1931958"/>
            <a:chOff x="3571518" y="1201645"/>
            <a:chExt cx="1584755" cy="1551733"/>
          </a:xfrm>
        </p:grpSpPr>
        <p:sp>
          <p:nvSpPr>
            <p:cNvPr id="19" name="Rectangle 18">
              <a:extLst>
                <a:ext uri="{FF2B5EF4-FFF2-40B4-BE49-F238E27FC236}">
                  <a16:creationId xmlns:a16="http://schemas.microsoft.com/office/drawing/2014/main" id="{9898A96D-FDA5-263A-6BE4-C0672701BE5A}"/>
                </a:ext>
              </a:extLst>
            </p:cNvPr>
            <p:cNvSpPr/>
            <p:nvPr/>
          </p:nvSpPr>
          <p:spPr>
            <a:xfrm>
              <a:off x="3571518" y="1201645"/>
              <a:ext cx="1578429" cy="1551733"/>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95E4339-C3C1-DFD3-1AB1-BB5DFA3DA80B}"/>
                </a:ext>
              </a:extLst>
            </p:cNvPr>
            <p:cNvSpPr txBox="1"/>
            <p:nvPr/>
          </p:nvSpPr>
          <p:spPr>
            <a:xfrm>
              <a:off x="3577844" y="2255729"/>
              <a:ext cx="1578429" cy="469687"/>
            </a:xfrm>
            <a:prstGeom prst="rect">
              <a:avLst/>
            </a:prstGeom>
            <a:noFill/>
          </p:spPr>
          <p:txBody>
            <a:bodyPr wrap="square" rtlCol="0">
              <a:spAutoFit/>
            </a:bodyPr>
            <a:lstStyle/>
            <a:p>
              <a:pPr algn="ctr"/>
              <a:r>
                <a:rPr lang="en-US" sz="1600" b="1">
                  <a:latin typeface="Arial" panose="020B0604020202020204" pitchFamily="34" charset="0"/>
                  <a:cs typeface="Arial" panose="020B0604020202020204" pitchFamily="34" charset="0"/>
                </a:rPr>
                <a:t>Management Portal</a:t>
              </a:r>
            </a:p>
            <a:p>
              <a:pPr algn="ctr"/>
              <a:r>
                <a:rPr lang="en-US" sz="1600" b="1">
                  <a:latin typeface="Arial" panose="020B0604020202020204" pitchFamily="34" charset="0"/>
                  <a:cs typeface="Arial" panose="020B0604020202020204" pitchFamily="34" charset="0"/>
                </a:rPr>
                <a:t>For PSA Admin </a:t>
              </a:r>
            </a:p>
          </p:txBody>
        </p:sp>
      </p:grpSp>
      <p:grpSp>
        <p:nvGrpSpPr>
          <p:cNvPr id="21" name="Group 20">
            <a:extLst>
              <a:ext uri="{FF2B5EF4-FFF2-40B4-BE49-F238E27FC236}">
                <a16:creationId xmlns:a16="http://schemas.microsoft.com/office/drawing/2014/main" id="{D1FC87F1-E611-38A5-7C99-CF35C2FFE08D}"/>
              </a:ext>
            </a:extLst>
          </p:cNvPr>
          <p:cNvGrpSpPr/>
          <p:nvPr/>
        </p:nvGrpSpPr>
        <p:grpSpPr>
          <a:xfrm>
            <a:off x="8037882" y="1285812"/>
            <a:ext cx="2170427" cy="1931958"/>
            <a:chOff x="3571518" y="1201645"/>
            <a:chExt cx="1584755" cy="1551733"/>
          </a:xfrm>
        </p:grpSpPr>
        <p:sp>
          <p:nvSpPr>
            <p:cNvPr id="22" name="Rectangle 21">
              <a:extLst>
                <a:ext uri="{FF2B5EF4-FFF2-40B4-BE49-F238E27FC236}">
                  <a16:creationId xmlns:a16="http://schemas.microsoft.com/office/drawing/2014/main" id="{E2DA641B-2324-B4CC-4826-B8AC1693FA5A}"/>
                </a:ext>
              </a:extLst>
            </p:cNvPr>
            <p:cNvSpPr/>
            <p:nvPr/>
          </p:nvSpPr>
          <p:spPr>
            <a:xfrm>
              <a:off x="3571518" y="1201645"/>
              <a:ext cx="1578429" cy="1551733"/>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3234BC4-0FD6-4750-42A5-133F6C7CEE6E}"/>
                </a:ext>
              </a:extLst>
            </p:cNvPr>
            <p:cNvSpPr txBox="1"/>
            <p:nvPr/>
          </p:nvSpPr>
          <p:spPr>
            <a:xfrm>
              <a:off x="3577844" y="2255729"/>
              <a:ext cx="1578429" cy="469687"/>
            </a:xfrm>
            <a:prstGeom prst="rect">
              <a:avLst/>
            </a:prstGeom>
            <a:noFill/>
          </p:spPr>
          <p:txBody>
            <a:bodyPr wrap="square" rtlCol="0">
              <a:spAutoFit/>
            </a:bodyPr>
            <a:lstStyle/>
            <a:p>
              <a:pPr algn="ctr"/>
              <a:r>
                <a:rPr lang="en-US" sz="1600" b="1">
                  <a:latin typeface="Arial" panose="020B0604020202020204" pitchFamily="34" charset="0"/>
                  <a:cs typeface="Arial" panose="020B0604020202020204" pitchFamily="34" charset="0"/>
                </a:rPr>
                <a:t>Suggest More Services </a:t>
              </a:r>
            </a:p>
          </p:txBody>
        </p:sp>
      </p:grpSp>
      <p:grpSp>
        <p:nvGrpSpPr>
          <p:cNvPr id="24" name="Group 23">
            <a:extLst>
              <a:ext uri="{FF2B5EF4-FFF2-40B4-BE49-F238E27FC236}">
                <a16:creationId xmlns:a16="http://schemas.microsoft.com/office/drawing/2014/main" id="{F60F4811-AAE9-DD43-9C9E-C805C06A78B1}"/>
              </a:ext>
            </a:extLst>
          </p:cNvPr>
          <p:cNvGrpSpPr/>
          <p:nvPr/>
        </p:nvGrpSpPr>
        <p:grpSpPr>
          <a:xfrm>
            <a:off x="4964193" y="1292215"/>
            <a:ext cx="2170427" cy="1931958"/>
            <a:chOff x="4964193" y="1292215"/>
            <a:chExt cx="2170427" cy="1931958"/>
          </a:xfrm>
        </p:grpSpPr>
        <p:grpSp>
          <p:nvGrpSpPr>
            <p:cNvPr id="25" name="Group 24">
              <a:extLst>
                <a:ext uri="{FF2B5EF4-FFF2-40B4-BE49-F238E27FC236}">
                  <a16:creationId xmlns:a16="http://schemas.microsoft.com/office/drawing/2014/main" id="{414505C9-583A-98D2-0782-A6EFD53CDBC4}"/>
                </a:ext>
              </a:extLst>
            </p:cNvPr>
            <p:cNvGrpSpPr/>
            <p:nvPr/>
          </p:nvGrpSpPr>
          <p:grpSpPr>
            <a:xfrm>
              <a:off x="4964193" y="1292215"/>
              <a:ext cx="2170427" cy="1931958"/>
              <a:chOff x="3565192" y="1201645"/>
              <a:chExt cx="1584755" cy="1551733"/>
            </a:xfrm>
          </p:grpSpPr>
          <p:sp>
            <p:nvSpPr>
              <p:cNvPr id="27" name="Rectangle 26">
                <a:extLst>
                  <a:ext uri="{FF2B5EF4-FFF2-40B4-BE49-F238E27FC236}">
                    <a16:creationId xmlns:a16="http://schemas.microsoft.com/office/drawing/2014/main" id="{271B4584-F6F9-4DF1-D5EF-77D037CDB2D1}"/>
                  </a:ext>
                </a:extLst>
              </p:cNvPr>
              <p:cNvSpPr/>
              <p:nvPr/>
            </p:nvSpPr>
            <p:spPr>
              <a:xfrm>
                <a:off x="3571518" y="1201645"/>
                <a:ext cx="1578429" cy="1551733"/>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2200F88-0AD4-BB03-55DF-AA413E066EAC}"/>
                  </a:ext>
                </a:extLst>
              </p:cNvPr>
              <p:cNvSpPr txBox="1"/>
              <p:nvPr/>
            </p:nvSpPr>
            <p:spPr>
              <a:xfrm>
                <a:off x="3565192" y="2228040"/>
                <a:ext cx="1578429" cy="469687"/>
              </a:xfrm>
              <a:prstGeom prst="rect">
                <a:avLst/>
              </a:prstGeom>
              <a:noFill/>
            </p:spPr>
            <p:txBody>
              <a:bodyPr wrap="square" lIns="91440" tIns="45720" rIns="91440" bIns="45720" rtlCol="0" anchor="t">
                <a:spAutoFit/>
              </a:bodyPr>
              <a:lstStyle/>
              <a:p>
                <a:pPr algn="ctr"/>
                <a:r>
                  <a:rPr lang="en-US" sz="1600" b="1">
                    <a:latin typeface="Arial"/>
                    <a:cs typeface="Arial"/>
                  </a:rPr>
                  <a:t>Forums</a:t>
                </a:r>
              </a:p>
              <a:p>
                <a:pPr algn="ctr"/>
                <a:r>
                  <a:rPr lang="en-US" sz="1600" b="1">
                    <a:latin typeface="Arial"/>
                    <a:cs typeface="Arial"/>
                  </a:rPr>
                  <a:t>Include Online Chat</a:t>
                </a:r>
                <a:endParaRPr lang="en-US"/>
              </a:p>
            </p:txBody>
          </p:sp>
        </p:grpSp>
        <p:pic>
          <p:nvPicPr>
            <p:cNvPr id="26" name="Picture 3" descr="Shape, circle&#10;&#10;Description automatically generated">
              <a:extLst>
                <a:ext uri="{FF2B5EF4-FFF2-40B4-BE49-F238E27FC236}">
                  <a16:creationId xmlns:a16="http://schemas.microsoft.com/office/drawing/2014/main" id="{9F0FEDA8-0E28-220D-2F5F-CD8A8870AF5E}"/>
                </a:ext>
              </a:extLst>
            </p:cNvPr>
            <p:cNvPicPr>
              <a:picLocks noChangeAspect="1"/>
            </p:cNvPicPr>
            <p:nvPr/>
          </p:nvPicPr>
          <p:blipFill>
            <a:blip r:embed="rId4"/>
            <a:stretch>
              <a:fillRect/>
            </a:stretch>
          </p:blipFill>
          <p:spPr>
            <a:xfrm>
              <a:off x="5460787" y="1582527"/>
              <a:ext cx="1123150" cy="888275"/>
            </a:xfrm>
            <a:prstGeom prst="rect">
              <a:avLst/>
            </a:prstGeom>
          </p:spPr>
        </p:pic>
      </p:grpSp>
      <p:pic>
        <p:nvPicPr>
          <p:cNvPr id="29" name="Graphic 28" descr="Add with solid fill">
            <a:extLst>
              <a:ext uri="{FF2B5EF4-FFF2-40B4-BE49-F238E27FC236}">
                <a16:creationId xmlns:a16="http://schemas.microsoft.com/office/drawing/2014/main" id="{273B22C2-AE03-9FA5-101C-A099D1B2F9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1563" y="1551262"/>
            <a:ext cx="914400" cy="914400"/>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179C4F61-8FE0-A89C-7C4F-5AA46A903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4446" y="1448802"/>
            <a:ext cx="843093" cy="843093"/>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3FCD81ED-D5BB-1A5C-E2DB-1EE9A81530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3058" y="3909072"/>
            <a:ext cx="1086997" cy="1086997"/>
          </a:xfrm>
          <a:prstGeom prst="rect">
            <a:avLst/>
          </a:prstGeom>
        </p:spPr>
      </p:pic>
    </p:spTree>
    <p:extLst>
      <p:ext uri="{BB962C8B-B14F-4D97-AF65-F5344CB8AC3E}">
        <p14:creationId xmlns:p14="http://schemas.microsoft.com/office/powerpoint/2010/main" val="1095169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3A5853-4FE5-5746-9E19-BA65CAB6CE0E}"/>
              </a:ext>
            </a:extLst>
          </p:cNvPr>
          <p:cNvSpPr>
            <a:spLocks noGrp="1"/>
          </p:cNvSpPr>
          <p:nvPr>
            <p:ph type="sldNum" sz="quarter" idx="12"/>
          </p:nvPr>
        </p:nvSpPr>
        <p:spPr/>
        <p:txBody>
          <a:bodyPr/>
          <a:lstStyle/>
          <a:p>
            <a:fld id="{330EA680-D336-4FF7-8B7A-9848BB0A1C32}" type="slidenum">
              <a:rPr lang="en-GB" smtClean="0"/>
              <a:pPr/>
              <a:t>11</a:t>
            </a:fld>
            <a:endParaRPr lang="en-GB"/>
          </a:p>
        </p:txBody>
      </p:sp>
      <p:cxnSp>
        <p:nvCxnSpPr>
          <p:cNvPr id="7" name="Straight Connector 6">
            <a:extLst>
              <a:ext uri="{FF2B5EF4-FFF2-40B4-BE49-F238E27FC236}">
                <a16:creationId xmlns:a16="http://schemas.microsoft.com/office/drawing/2014/main" id="{4261676C-465A-4944-88DF-E36895C83C9F}"/>
              </a:ext>
            </a:extLst>
          </p:cNvPr>
          <p:cNvCxnSpPr>
            <a:cxnSpLocks/>
          </p:cNvCxnSpPr>
          <p:nvPr/>
        </p:nvCxnSpPr>
        <p:spPr>
          <a:xfrm>
            <a:off x="6506571"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E9B399-54C9-3592-FCE3-636A23F76B2A}"/>
              </a:ext>
            </a:extLst>
          </p:cNvPr>
          <p:cNvCxnSpPr>
            <a:cxnSpLocks/>
          </p:cNvCxnSpPr>
          <p:nvPr/>
        </p:nvCxnSpPr>
        <p:spPr>
          <a:xfrm>
            <a:off x="2859387" y="3137437"/>
            <a:ext cx="0" cy="2608168"/>
          </a:xfrm>
          <a:prstGeom prst="line">
            <a:avLst/>
          </a:prstGeom>
          <a:ln w="28575">
            <a:solidFill>
              <a:srgbClr val="211608"/>
            </a:solidFill>
          </a:ln>
        </p:spPr>
        <p:style>
          <a:lnRef idx="1">
            <a:schemeClr val="accent2"/>
          </a:lnRef>
          <a:fillRef idx="0">
            <a:schemeClr val="accent2"/>
          </a:fillRef>
          <a:effectRef idx="0">
            <a:schemeClr val="accent2"/>
          </a:effectRef>
          <a:fontRef idx="minor">
            <a:schemeClr val="tx1"/>
          </a:fontRef>
        </p:style>
      </p:cxnSp>
      <p:pic>
        <p:nvPicPr>
          <p:cNvPr id="47" name="Graphic 46" descr="Gears with solid fill">
            <a:extLst>
              <a:ext uri="{FF2B5EF4-FFF2-40B4-BE49-F238E27FC236}">
                <a16:creationId xmlns:a16="http://schemas.microsoft.com/office/drawing/2014/main" id="{305E7804-B58A-14DE-5411-6F32342B7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5299" y="3233598"/>
            <a:ext cx="661299" cy="661299"/>
          </a:xfrm>
          <a:prstGeom prst="rect">
            <a:avLst/>
          </a:prstGeom>
        </p:spPr>
      </p:pic>
      <p:pic>
        <p:nvPicPr>
          <p:cNvPr id="49" name="Graphic 48" descr="Marketing with solid fill">
            <a:extLst>
              <a:ext uri="{FF2B5EF4-FFF2-40B4-BE49-F238E27FC236}">
                <a16:creationId xmlns:a16="http://schemas.microsoft.com/office/drawing/2014/main" id="{7F3E2385-B2DB-D9B4-CC9A-4EB0E54FB6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2471" y="4839070"/>
            <a:ext cx="688931" cy="688931"/>
          </a:xfrm>
          <a:prstGeom prst="rect">
            <a:avLst/>
          </a:prstGeom>
        </p:spPr>
      </p:pic>
      <p:sp>
        <p:nvSpPr>
          <p:cNvPr id="50" name="Rectangle 49">
            <a:extLst>
              <a:ext uri="{FF2B5EF4-FFF2-40B4-BE49-F238E27FC236}">
                <a16:creationId xmlns:a16="http://schemas.microsoft.com/office/drawing/2014/main" id="{777F3E87-A8EA-0E25-FC19-88E59A88C2F8}"/>
              </a:ext>
            </a:extLst>
          </p:cNvPr>
          <p:cNvSpPr/>
          <p:nvPr/>
        </p:nvSpPr>
        <p:spPr>
          <a:xfrm>
            <a:off x="3093609" y="3238877"/>
            <a:ext cx="1371308" cy="676589"/>
          </a:xfrm>
          <a:prstGeom prst="rect">
            <a:avLst/>
          </a:prstGeom>
          <a:solidFill>
            <a:srgbClr val="0EB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rial" panose="020B0604020202020204" pitchFamily="34" charset="0"/>
                <a:cs typeface="Arial" panose="020B0604020202020204" pitchFamily="34" charset="0"/>
              </a:rPr>
              <a:t>Prototyping &amp; Testing</a:t>
            </a:r>
          </a:p>
        </p:txBody>
      </p:sp>
      <p:sp>
        <p:nvSpPr>
          <p:cNvPr id="51" name="Rectangle 50">
            <a:extLst>
              <a:ext uri="{FF2B5EF4-FFF2-40B4-BE49-F238E27FC236}">
                <a16:creationId xmlns:a16="http://schemas.microsoft.com/office/drawing/2014/main" id="{1BC2736D-DABB-F1E8-281E-D5643124F6F6}"/>
              </a:ext>
            </a:extLst>
          </p:cNvPr>
          <p:cNvSpPr/>
          <p:nvPr/>
        </p:nvSpPr>
        <p:spPr>
          <a:xfrm>
            <a:off x="4536857" y="3234240"/>
            <a:ext cx="1371308" cy="676589"/>
          </a:xfrm>
          <a:prstGeom prst="rect">
            <a:avLst/>
          </a:prstGeom>
          <a:solidFill>
            <a:srgbClr val="228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rial" panose="020B0604020202020204" pitchFamily="34" charset="0"/>
                <a:cs typeface="Arial" panose="020B0604020202020204" pitchFamily="34" charset="0"/>
              </a:rPr>
              <a:t>Release MVP</a:t>
            </a:r>
          </a:p>
        </p:txBody>
      </p:sp>
      <p:sp>
        <p:nvSpPr>
          <p:cNvPr id="52" name="Rectangle 51">
            <a:extLst>
              <a:ext uri="{FF2B5EF4-FFF2-40B4-BE49-F238E27FC236}">
                <a16:creationId xmlns:a16="http://schemas.microsoft.com/office/drawing/2014/main" id="{7A0BA8F0-0704-D543-CE90-31031C055750}"/>
              </a:ext>
            </a:extLst>
          </p:cNvPr>
          <p:cNvSpPr/>
          <p:nvPr/>
        </p:nvSpPr>
        <p:spPr>
          <a:xfrm>
            <a:off x="3362295" y="3989663"/>
            <a:ext cx="1102621" cy="676589"/>
          </a:xfrm>
          <a:prstGeom prst="rect">
            <a:avLst/>
          </a:prstGeom>
          <a:solidFill>
            <a:srgbClr val="0EB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rial" panose="020B0604020202020204" pitchFamily="34" charset="0"/>
                <a:cs typeface="Arial" panose="020B0604020202020204" pitchFamily="34" charset="0"/>
              </a:rPr>
              <a:t>Connecting database</a:t>
            </a:r>
          </a:p>
        </p:txBody>
      </p:sp>
      <p:sp>
        <p:nvSpPr>
          <p:cNvPr id="53" name="Rectangle 52">
            <a:extLst>
              <a:ext uri="{FF2B5EF4-FFF2-40B4-BE49-F238E27FC236}">
                <a16:creationId xmlns:a16="http://schemas.microsoft.com/office/drawing/2014/main" id="{695DCEC7-1C45-520D-0D31-BD39D17F0759}"/>
              </a:ext>
            </a:extLst>
          </p:cNvPr>
          <p:cNvSpPr/>
          <p:nvPr/>
        </p:nvSpPr>
        <p:spPr>
          <a:xfrm>
            <a:off x="4536857" y="3989663"/>
            <a:ext cx="1371308" cy="676589"/>
          </a:xfrm>
          <a:prstGeom prst="rect">
            <a:avLst/>
          </a:prstGeom>
          <a:solidFill>
            <a:srgbClr val="228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rial" panose="020B0604020202020204" pitchFamily="34" charset="0"/>
                <a:cs typeface="Arial" panose="020B0604020202020204" pitchFamily="34" charset="0"/>
              </a:rPr>
              <a:t>User Validation</a:t>
            </a:r>
          </a:p>
        </p:txBody>
      </p:sp>
      <p:sp>
        <p:nvSpPr>
          <p:cNvPr id="54" name="Rectangle 53">
            <a:extLst>
              <a:ext uri="{FF2B5EF4-FFF2-40B4-BE49-F238E27FC236}">
                <a16:creationId xmlns:a16="http://schemas.microsoft.com/office/drawing/2014/main" id="{37B3234E-1F23-EDF3-BA25-8AF9B4BEDB47}"/>
              </a:ext>
            </a:extLst>
          </p:cNvPr>
          <p:cNvSpPr/>
          <p:nvPr/>
        </p:nvSpPr>
        <p:spPr>
          <a:xfrm>
            <a:off x="5980105" y="3244573"/>
            <a:ext cx="1371308" cy="1421678"/>
          </a:xfrm>
          <a:prstGeom prst="rect">
            <a:avLst/>
          </a:prstGeom>
          <a:solidFill>
            <a:srgbClr val="3365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rial" panose="020B0604020202020204" pitchFamily="34" charset="0"/>
                <a:cs typeface="Arial" panose="020B0604020202020204" pitchFamily="34" charset="0"/>
              </a:rPr>
              <a:t>Pilot Launch in Reservist Units</a:t>
            </a:r>
          </a:p>
        </p:txBody>
      </p:sp>
      <p:sp>
        <p:nvSpPr>
          <p:cNvPr id="56" name="Rectangle 55">
            <a:extLst>
              <a:ext uri="{FF2B5EF4-FFF2-40B4-BE49-F238E27FC236}">
                <a16:creationId xmlns:a16="http://schemas.microsoft.com/office/drawing/2014/main" id="{13D8CA4A-A27B-6647-F4F2-6B713DDB120E}"/>
              </a:ext>
            </a:extLst>
          </p:cNvPr>
          <p:cNvSpPr/>
          <p:nvPr/>
        </p:nvSpPr>
        <p:spPr>
          <a:xfrm>
            <a:off x="4027353" y="4755649"/>
            <a:ext cx="4774062" cy="1034928"/>
          </a:xfrm>
          <a:prstGeom prst="rect">
            <a:avLst/>
          </a:prstGeom>
          <a:gradFill flip="none" rotWithShape="1">
            <a:gsLst>
              <a:gs pos="47000">
                <a:srgbClr val="218B9F"/>
              </a:gs>
              <a:gs pos="84000">
                <a:srgbClr val="33658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7" name="Picture 4" descr="Instagram Logo transparent PNG - StickPNG">
            <a:extLst>
              <a:ext uri="{FF2B5EF4-FFF2-40B4-BE49-F238E27FC236}">
                <a16:creationId xmlns:a16="http://schemas.microsoft.com/office/drawing/2014/main" id="{28869159-6B27-BBE5-D18D-377CE2DEB5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2814" y="5059822"/>
            <a:ext cx="509994" cy="50999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911E2396-728D-57CE-F8B1-5379248AE6E0}"/>
              </a:ext>
            </a:extLst>
          </p:cNvPr>
          <p:cNvSpPr txBox="1"/>
          <p:nvPr/>
        </p:nvSpPr>
        <p:spPr>
          <a:xfrm>
            <a:off x="4211861" y="5037456"/>
            <a:ext cx="3383355" cy="584775"/>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Outreach to KD Tenants &amp; Provision of User Training </a:t>
            </a:r>
          </a:p>
        </p:txBody>
      </p:sp>
      <p:sp>
        <p:nvSpPr>
          <p:cNvPr id="59" name="Rectangle 58">
            <a:extLst>
              <a:ext uri="{FF2B5EF4-FFF2-40B4-BE49-F238E27FC236}">
                <a16:creationId xmlns:a16="http://schemas.microsoft.com/office/drawing/2014/main" id="{D0941B18-D511-0B99-0357-2F3EF06CB0C2}"/>
              </a:ext>
            </a:extLst>
          </p:cNvPr>
          <p:cNvSpPr/>
          <p:nvPr/>
        </p:nvSpPr>
        <p:spPr>
          <a:xfrm>
            <a:off x="7430119" y="3234240"/>
            <a:ext cx="1371305" cy="1440791"/>
          </a:xfrm>
          <a:prstGeom prst="rect">
            <a:avLst/>
          </a:prstGeom>
          <a:solidFill>
            <a:schemeClr val="bg2">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rial" panose="020B0604020202020204" pitchFamily="34" charset="0"/>
                <a:cs typeface="Arial" panose="020B0604020202020204" pitchFamily="34" charset="0"/>
              </a:rPr>
              <a:t>Evaluation </a:t>
            </a:r>
          </a:p>
          <a:p>
            <a:pPr algn="ctr"/>
            <a:r>
              <a:rPr lang="en-US" sz="1200" b="1">
                <a:latin typeface="Arial" panose="020B0604020202020204" pitchFamily="34" charset="0"/>
                <a:cs typeface="Arial" panose="020B0604020202020204" pitchFamily="34" charset="0"/>
              </a:rPr>
              <a:t>Phase</a:t>
            </a:r>
          </a:p>
        </p:txBody>
      </p:sp>
      <p:sp>
        <p:nvSpPr>
          <p:cNvPr id="60" name="Rectangle 59">
            <a:extLst>
              <a:ext uri="{FF2B5EF4-FFF2-40B4-BE49-F238E27FC236}">
                <a16:creationId xmlns:a16="http://schemas.microsoft.com/office/drawing/2014/main" id="{CC81327C-5201-16B6-FFFC-00DC66AAB9C1}"/>
              </a:ext>
            </a:extLst>
          </p:cNvPr>
          <p:cNvSpPr/>
          <p:nvPr/>
        </p:nvSpPr>
        <p:spPr>
          <a:xfrm>
            <a:off x="8877417" y="3253353"/>
            <a:ext cx="1508421" cy="2529197"/>
          </a:xfrm>
          <a:prstGeom prst="rect">
            <a:avLst/>
          </a:prstGeom>
          <a:solidFill>
            <a:srgbClr val="21160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panose="020B0604020202020204" pitchFamily="34" charset="0"/>
                <a:cs typeface="Arial" panose="020B0604020202020204" pitchFamily="34" charset="0"/>
              </a:rPr>
              <a:t>Local release </a:t>
            </a:r>
          </a:p>
        </p:txBody>
      </p:sp>
      <p:pic>
        <p:nvPicPr>
          <p:cNvPr id="63" name="Graphic 62">
            <a:extLst>
              <a:ext uri="{FF2B5EF4-FFF2-40B4-BE49-F238E27FC236}">
                <a16:creationId xmlns:a16="http://schemas.microsoft.com/office/drawing/2014/main" id="{F0F91EE5-65CF-E2F2-F05F-1EC5754A11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51020" y="5059822"/>
            <a:ext cx="511200" cy="511200"/>
          </a:xfrm>
          <a:prstGeom prst="rect">
            <a:avLst/>
          </a:prstGeom>
        </p:spPr>
      </p:pic>
      <p:cxnSp>
        <p:nvCxnSpPr>
          <p:cNvPr id="65" name="Straight Arrow Connector 64">
            <a:extLst>
              <a:ext uri="{FF2B5EF4-FFF2-40B4-BE49-F238E27FC236}">
                <a16:creationId xmlns:a16="http://schemas.microsoft.com/office/drawing/2014/main" id="{134241AA-5B71-66A8-1280-43B24B620D44}"/>
              </a:ext>
            </a:extLst>
          </p:cNvPr>
          <p:cNvCxnSpPr>
            <a:cxnSpLocks/>
          </p:cNvCxnSpPr>
          <p:nvPr/>
        </p:nvCxnSpPr>
        <p:spPr>
          <a:xfrm flipV="1">
            <a:off x="3183923" y="3842244"/>
            <a:ext cx="25726" cy="893359"/>
          </a:xfrm>
          <a:prstGeom prst="straightConnector1">
            <a:avLst/>
          </a:prstGeom>
          <a:ln w="952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334226D-6092-110C-C64E-6B2642C3BA19}"/>
              </a:ext>
            </a:extLst>
          </p:cNvPr>
          <p:cNvSpPr txBox="1"/>
          <p:nvPr/>
        </p:nvSpPr>
        <p:spPr>
          <a:xfrm>
            <a:off x="2846956" y="4775757"/>
            <a:ext cx="725983" cy="923330"/>
          </a:xfrm>
          <a:prstGeom prst="rect">
            <a:avLst/>
          </a:prstGeom>
          <a:noFill/>
        </p:spPr>
        <p:txBody>
          <a:bodyPr wrap="square" rtlCol="0">
            <a:spAutoFit/>
          </a:bodyPr>
          <a:lstStyle/>
          <a:p>
            <a:pPr algn="ctr"/>
            <a:r>
              <a:rPr lang="en-US"/>
              <a:t>Us right now</a:t>
            </a:r>
          </a:p>
        </p:txBody>
      </p:sp>
      <p:pic>
        <p:nvPicPr>
          <p:cNvPr id="6" name="Picture 5" descr="Shape&#10;&#10;Description automatically generated with medium confidence">
            <a:extLst>
              <a:ext uri="{FF2B5EF4-FFF2-40B4-BE49-F238E27FC236}">
                <a16:creationId xmlns:a16="http://schemas.microsoft.com/office/drawing/2014/main" id="{63D4C96D-5958-C96B-6D19-10FCBE63CE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80392" y="4157016"/>
            <a:ext cx="907540" cy="338555"/>
          </a:xfrm>
          <a:prstGeom prst="rect">
            <a:avLst/>
          </a:prstGeom>
        </p:spPr>
      </p:pic>
      <p:sp>
        <p:nvSpPr>
          <p:cNvPr id="2" name="Rectangle 1">
            <a:extLst>
              <a:ext uri="{FF2B5EF4-FFF2-40B4-BE49-F238E27FC236}">
                <a16:creationId xmlns:a16="http://schemas.microsoft.com/office/drawing/2014/main" id="{A38C338E-5BF1-34FF-CEE1-064D49C31AA4}"/>
              </a:ext>
            </a:extLst>
          </p:cNvPr>
          <p:cNvSpPr/>
          <p:nvPr/>
        </p:nvSpPr>
        <p:spPr>
          <a:xfrm>
            <a:off x="10461831" y="3244733"/>
            <a:ext cx="1508421" cy="2545842"/>
          </a:xfrm>
          <a:prstGeom prst="rect">
            <a:avLst/>
          </a:prstGeom>
          <a:solidFill>
            <a:srgbClr val="21160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panose="020B0604020202020204" pitchFamily="34" charset="0"/>
                <a:cs typeface="Arial" panose="020B0604020202020204" pitchFamily="34" charset="0"/>
              </a:rPr>
              <a:t>International release </a:t>
            </a:r>
          </a:p>
        </p:txBody>
      </p:sp>
      <p:sp>
        <p:nvSpPr>
          <p:cNvPr id="9" name="Rectangle 8">
            <a:extLst>
              <a:ext uri="{FF2B5EF4-FFF2-40B4-BE49-F238E27FC236}">
                <a16:creationId xmlns:a16="http://schemas.microsoft.com/office/drawing/2014/main" id="{67FEB5A6-8E0D-DA3E-7BAB-FD76B637AD2E}"/>
              </a:ext>
            </a:extLst>
          </p:cNvPr>
          <p:cNvSpPr/>
          <p:nvPr/>
        </p:nvSpPr>
        <p:spPr>
          <a:xfrm>
            <a:off x="808519" y="342756"/>
            <a:ext cx="10427685" cy="523220"/>
          </a:xfrm>
          <a:prstGeom prst="rect">
            <a:avLst/>
          </a:prstGeom>
        </p:spPr>
        <p:txBody>
          <a:bodyPr wrap="square">
            <a:spAutoFit/>
          </a:bodyPr>
          <a:lstStyle/>
          <a:p>
            <a:pPr algn="ctr"/>
            <a:r>
              <a:rPr lang="en-SG" sz="2800" b="1">
                <a:latin typeface="Arial" panose="020B0604020202020204" pitchFamily="34" charset="0"/>
                <a:cs typeface="Arial" panose="020B0604020202020204" pitchFamily="34" charset="0"/>
              </a:rPr>
              <a:t>Roadmap of PSA Central</a:t>
            </a:r>
            <a:endParaRPr lang="en-US" sz="2800" b="1">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93DC307-73D7-C89A-51D1-6FFF70062990}"/>
              </a:ext>
            </a:extLst>
          </p:cNvPr>
          <p:cNvSpPr txBox="1"/>
          <p:nvPr/>
        </p:nvSpPr>
        <p:spPr>
          <a:xfrm>
            <a:off x="266360" y="3367513"/>
            <a:ext cx="1578429" cy="338554"/>
          </a:xfrm>
          <a:prstGeom prst="rect">
            <a:avLst/>
          </a:prstGeom>
          <a:noFill/>
        </p:spPr>
        <p:txBody>
          <a:bodyPr wrap="square" rtlCol="0">
            <a:spAutoFit/>
          </a:bodyPr>
          <a:lstStyle/>
          <a:p>
            <a:pPr algn="r"/>
            <a:r>
              <a:rPr lang="en-US" sz="1600" b="1">
                <a:latin typeface="Arial" panose="020B0604020202020204" pitchFamily="34" charset="0"/>
                <a:cs typeface="Arial" panose="020B0604020202020204" pitchFamily="34" charset="0"/>
              </a:rPr>
              <a:t>Development</a:t>
            </a:r>
            <a:endParaRPr lang="en-US" b="1">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A87DFC2-B8C6-105D-DFA2-6259654E2E29}"/>
              </a:ext>
            </a:extLst>
          </p:cNvPr>
          <p:cNvSpPr txBox="1"/>
          <p:nvPr/>
        </p:nvSpPr>
        <p:spPr>
          <a:xfrm>
            <a:off x="266360" y="4170694"/>
            <a:ext cx="1578429" cy="338554"/>
          </a:xfrm>
          <a:prstGeom prst="rect">
            <a:avLst/>
          </a:prstGeom>
          <a:noFill/>
        </p:spPr>
        <p:txBody>
          <a:bodyPr wrap="square" rtlCol="0">
            <a:spAutoFit/>
          </a:bodyPr>
          <a:lstStyle/>
          <a:p>
            <a:pPr algn="r"/>
            <a:r>
              <a:rPr lang="en-US" sz="1600" b="1">
                <a:latin typeface="Arial" panose="020B0604020202020204" pitchFamily="34" charset="0"/>
                <a:cs typeface="Arial" panose="020B0604020202020204" pitchFamily="34" charset="0"/>
              </a:rPr>
              <a:t>Collaboration</a:t>
            </a:r>
          </a:p>
        </p:txBody>
      </p:sp>
      <p:sp>
        <p:nvSpPr>
          <p:cNvPr id="12" name="TextBox 11">
            <a:extLst>
              <a:ext uri="{FF2B5EF4-FFF2-40B4-BE49-F238E27FC236}">
                <a16:creationId xmlns:a16="http://schemas.microsoft.com/office/drawing/2014/main" id="{5955D9AD-B43B-E344-D1EC-7F16A3A4634F}"/>
              </a:ext>
            </a:extLst>
          </p:cNvPr>
          <p:cNvSpPr txBox="1"/>
          <p:nvPr/>
        </p:nvSpPr>
        <p:spPr>
          <a:xfrm>
            <a:off x="266360" y="5011428"/>
            <a:ext cx="1578429" cy="338554"/>
          </a:xfrm>
          <a:prstGeom prst="rect">
            <a:avLst/>
          </a:prstGeom>
          <a:noFill/>
        </p:spPr>
        <p:txBody>
          <a:bodyPr wrap="square" rtlCol="0">
            <a:spAutoFit/>
          </a:bodyPr>
          <a:lstStyle/>
          <a:p>
            <a:pPr algn="r"/>
            <a:r>
              <a:rPr lang="en-US" sz="1600" b="1">
                <a:latin typeface="Arial" panose="020B0604020202020204" pitchFamily="34" charset="0"/>
                <a:cs typeface="Arial" panose="020B0604020202020204" pitchFamily="34" charset="0"/>
              </a:rPr>
              <a:t>Marketing</a:t>
            </a:r>
          </a:p>
        </p:txBody>
      </p:sp>
      <p:cxnSp>
        <p:nvCxnSpPr>
          <p:cNvPr id="13" name="Straight Connector 12">
            <a:extLst>
              <a:ext uri="{FF2B5EF4-FFF2-40B4-BE49-F238E27FC236}">
                <a16:creationId xmlns:a16="http://schemas.microsoft.com/office/drawing/2014/main" id="{636F4B1E-0AB5-DC80-07C0-B67069E6523B}"/>
              </a:ext>
            </a:extLst>
          </p:cNvPr>
          <p:cNvCxnSpPr>
            <a:cxnSpLocks/>
          </p:cNvCxnSpPr>
          <p:nvPr/>
        </p:nvCxnSpPr>
        <p:spPr>
          <a:xfrm>
            <a:off x="8812446"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04169A2-7581-E317-1798-5E2F51099014}"/>
              </a:ext>
            </a:extLst>
          </p:cNvPr>
          <p:cNvCxnSpPr>
            <a:cxnSpLocks/>
          </p:cNvCxnSpPr>
          <p:nvPr/>
        </p:nvCxnSpPr>
        <p:spPr>
          <a:xfrm>
            <a:off x="901188" y="900518"/>
            <a:ext cx="9909037" cy="0"/>
          </a:xfrm>
          <a:prstGeom prst="line">
            <a:avLst/>
          </a:prstGeom>
          <a:ln w="57150">
            <a:solidFill>
              <a:srgbClr val="00408D"/>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34D39259-C720-A5A5-F40F-0785E1083997}"/>
              </a:ext>
            </a:extLst>
          </p:cNvPr>
          <p:cNvGrpSpPr/>
          <p:nvPr/>
        </p:nvGrpSpPr>
        <p:grpSpPr>
          <a:xfrm>
            <a:off x="2184651" y="1170313"/>
            <a:ext cx="1605786" cy="1551733"/>
            <a:chOff x="1058736" y="1196440"/>
            <a:chExt cx="1605786" cy="1551733"/>
          </a:xfrm>
        </p:grpSpPr>
        <p:sp>
          <p:nvSpPr>
            <p:cNvPr id="82" name="Rectangle 81">
              <a:extLst>
                <a:ext uri="{FF2B5EF4-FFF2-40B4-BE49-F238E27FC236}">
                  <a16:creationId xmlns:a16="http://schemas.microsoft.com/office/drawing/2014/main" id="{A48315FB-F669-4155-C864-90F927EA849E}"/>
                </a:ext>
              </a:extLst>
            </p:cNvPr>
            <p:cNvSpPr/>
            <p:nvPr/>
          </p:nvSpPr>
          <p:spPr>
            <a:xfrm>
              <a:off x="1058736" y="1196440"/>
              <a:ext cx="1578429" cy="1551733"/>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DD199AE2-C983-0F49-AE56-B4FB153D6A45}"/>
                </a:ext>
              </a:extLst>
            </p:cNvPr>
            <p:cNvSpPr txBox="1"/>
            <p:nvPr/>
          </p:nvSpPr>
          <p:spPr>
            <a:xfrm>
              <a:off x="1086093" y="2212267"/>
              <a:ext cx="1578429"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Development</a:t>
              </a:r>
              <a:endParaRPr lang="en-US" b="1">
                <a:latin typeface="Arial" panose="020B0604020202020204" pitchFamily="34" charset="0"/>
                <a:cs typeface="Arial" panose="020B0604020202020204" pitchFamily="34" charset="0"/>
              </a:endParaRPr>
            </a:p>
          </p:txBody>
        </p:sp>
        <p:pic>
          <p:nvPicPr>
            <p:cNvPr id="84" name="Graphic 83" descr="Gears with solid fill">
              <a:extLst>
                <a:ext uri="{FF2B5EF4-FFF2-40B4-BE49-F238E27FC236}">
                  <a16:creationId xmlns:a16="http://schemas.microsoft.com/office/drawing/2014/main" id="{4866372F-BCBE-6CA5-8F4F-3F9FA9D6B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059" y="1314961"/>
              <a:ext cx="914400" cy="914400"/>
            </a:xfrm>
            <a:prstGeom prst="rect">
              <a:avLst/>
            </a:prstGeom>
          </p:spPr>
        </p:pic>
      </p:grpSp>
      <p:grpSp>
        <p:nvGrpSpPr>
          <p:cNvPr id="85" name="Group 84">
            <a:extLst>
              <a:ext uri="{FF2B5EF4-FFF2-40B4-BE49-F238E27FC236}">
                <a16:creationId xmlns:a16="http://schemas.microsoft.com/office/drawing/2014/main" id="{1A05CBEB-885C-0EB6-2E81-CE34043C9BA1}"/>
              </a:ext>
            </a:extLst>
          </p:cNvPr>
          <p:cNvGrpSpPr/>
          <p:nvPr/>
        </p:nvGrpSpPr>
        <p:grpSpPr>
          <a:xfrm>
            <a:off x="8026853" y="1150392"/>
            <a:ext cx="1609915" cy="1551733"/>
            <a:chOff x="8499348" y="1192097"/>
            <a:chExt cx="1609915" cy="1551733"/>
          </a:xfrm>
        </p:grpSpPr>
        <p:sp>
          <p:nvSpPr>
            <p:cNvPr id="86" name="Rectangle 85">
              <a:extLst>
                <a:ext uri="{FF2B5EF4-FFF2-40B4-BE49-F238E27FC236}">
                  <a16:creationId xmlns:a16="http://schemas.microsoft.com/office/drawing/2014/main" id="{793652CE-7711-330F-AE49-BD08CD6EF61F}"/>
                </a:ext>
              </a:extLst>
            </p:cNvPr>
            <p:cNvSpPr/>
            <p:nvPr/>
          </p:nvSpPr>
          <p:spPr>
            <a:xfrm>
              <a:off x="8530834" y="1192097"/>
              <a:ext cx="1578429" cy="1551733"/>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ACEE47E4-5C5D-4A39-3183-2FA387D3A999}"/>
                </a:ext>
              </a:extLst>
            </p:cNvPr>
            <p:cNvSpPr txBox="1"/>
            <p:nvPr/>
          </p:nvSpPr>
          <p:spPr>
            <a:xfrm>
              <a:off x="8499348" y="2238811"/>
              <a:ext cx="1578429" cy="338554"/>
            </a:xfrm>
            <a:prstGeom prst="rect">
              <a:avLst/>
            </a:prstGeom>
            <a:noFill/>
          </p:spPr>
          <p:txBody>
            <a:bodyPr wrap="square" rtlCol="0">
              <a:spAutoFit/>
            </a:bodyPr>
            <a:lstStyle/>
            <a:p>
              <a:pPr algn="ctr"/>
              <a:r>
                <a:rPr lang="en-US" sz="1600" b="1">
                  <a:latin typeface="Arial" panose="020B0604020202020204" pitchFamily="34" charset="0"/>
                  <a:cs typeface="Arial" panose="020B0604020202020204" pitchFamily="34" charset="0"/>
                </a:rPr>
                <a:t>Marketing</a:t>
              </a:r>
            </a:p>
          </p:txBody>
        </p:sp>
        <p:pic>
          <p:nvPicPr>
            <p:cNvPr id="88" name="Graphic 87" descr="Marketing with solid fill">
              <a:extLst>
                <a:ext uri="{FF2B5EF4-FFF2-40B4-BE49-F238E27FC236}">
                  <a16:creationId xmlns:a16="http://schemas.microsoft.com/office/drawing/2014/main" id="{8ECF7C86-D7C9-21AA-51DB-DF566C69AE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32377" y="1343012"/>
              <a:ext cx="914400" cy="914400"/>
            </a:xfrm>
            <a:prstGeom prst="rect">
              <a:avLst/>
            </a:prstGeom>
          </p:spPr>
        </p:pic>
      </p:grpSp>
      <p:grpSp>
        <p:nvGrpSpPr>
          <p:cNvPr id="89" name="Group 88">
            <a:extLst>
              <a:ext uri="{FF2B5EF4-FFF2-40B4-BE49-F238E27FC236}">
                <a16:creationId xmlns:a16="http://schemas.microsoft.com/office/drawing/2014/main" id="{16E3DEA6-7BC8-F97C-1D0E-1AB6EEF9A883}"/>
              </a:ext>
            </a:extLst>
          </p:cNvPr>
          <p:cNvGrpSpPr/>
          <p:nvPr/>
        </p:nvGrpSpPr>
        <p:grpSpPr>
          <a:xfrm>
            <a:off x="5116268" y="1179189"/>
            <a:ext cx="1584755" cy="1551733"/>
            <a:chOff x="5393738" y="1179189"/>
            <a:chExt cx="1584755" cy="1551733"/>
          </a:xfrm>
        </p:grpSpPr>
        <p:grpSp>
          <p:nvGrpSpPr>
            <p:cNvPr id="78" name="Group 77">
              <a:extLst>
                <a:ext uri="{FF2B5EF4-FFF2-40B4-BE49-F238E27FC236}">
                  <a16:creationId xmlns:a16="http://schemas.microsoft.com/office/drawing/2014/main" id="{475745D1-42F5-1A4F-5913-F5E9C8A22CF0}"/>
                </a:ext>
              </a:extLst>
            </p:cNvPr>
            <p:cNvGrpSpPr/>
            <p:nvPr/>
          </p:nvGrpSpPr>
          <p:grpSpPr>
            <a:xfrm>
              <a:off x="5393738" y="1179189"/>
              <a:ext cx="1584755" cy="1551733"/>
              <a:chOff x="3571518" y="1201645"/>
              <a:chExt cx="1584755" cy="1551733"/>
            </a:xfrm>
          </p:grpSpPr>
          <p:sp>
            <p:nvSpPr>
              <p:cNvPr id="79" name="Rectangle 78">
                <a:extLst>
                  <a:ext uri="{FF2B5EF4-FFF2-40B4-BE49-F238E27FC236}">
                    <a16:creationId xmlns:a16="http://schemas.microsoft.com/office/drawing/2014/main" id="{17C9B3E0-1188-8071-BA0D-9223593231D3}"/>
                  </a:ext>
                </a:extLst>
              </p:cNvPr>
              <p:cNvSpPr/>
              <p:nvPr/>
            </p:nvSpPr>
            <p:spPr>
              <a:xfrm>
                <a:off x="3571518" y="1201645"/>
                <a:ext cx="1578429" cy="1551733"/>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6DCBE17D-63BF-55B4-197F-E3178A78F954}"/>
                  </a:ext>
                </a:extLst>
              </p:cNvPr>
              <p:cNvSpPr txBox="1"/>
              <p:nvPr/>
            </p:nvSpPr>
            <p:spPr>
              <a:xfrm>
                <a:off x="3577844" y="2255729"/>
                <a:ext cx="1578429" cy="338554"/>
              </a:xfrm>
              <a:prstGeom prst="rect">
                <a:avLst/>
              </a:prstGeom>
              <a:noFill/>
            </p:spPr>
            <p:txBody>
              <a:bodyPr wrap="square" rtlCol="0">
                <a:spAutoFit/>
              </a:bodyPr>
              <a:lstStyle/>
              <a:p>
                <a:pPr algn="ctr"/>
                <a:r>
                  <a:rPr lang="en-US" sz="1600" b="1">
                    <a:latin typeface="Arial" panose="020B0604020202020204" pitchFamily="34" charset="0"/>
                    <a:cs typeface="Arial" panose="020B0604020202020204" pitchFamily="34" charset="0"/>
                  </a:rPr>
                  <a:t>Collaboration</a:t>
                </a:r>
              </a:p>
            </p:txBody>
          </p:sp>
        </p:grpSp>
        <p:pic>
          <p:nvPicPr>
            <p:cNvPr id="77" name="Picture 76" descr="Shape&#10;&#10;Description automatically generated with medium confidence">
              <a:extLst>
                <a:ext uri="{FF2B5EF4-FFF2-40B4-BE49-F238E27FC236}">
                  <a16:creationId xmlns:a16="http://schemas.microsoft.com/office/drawing/2014/main" id="{CA03F7CE-0552-C73C-E8B1-3682CA1D6E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2824" y="1545786"/>
              <a:ext cx="1295875" cy="483422"/>
            </a:xfrm>
            <a:prstGeom prst="rect">
              <a:avLst/>
            </a:prstGeom>
          </p:spPr>
        </p:pic>
      </p:grpSp>
    </p:spTree>
    <p:extLst>
      <p:ext uri="{BB962C8B-B14F-4D97-AF65-F5344CB8AC3E}">
        <p14:creationId xmlns:p14="http://schemas.microsoft.com/office/powerpoint/2010/main" val="34975177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MW | PSA VISIT">
            <a:extLst>
              <a:ext uri="{FF2B5EF4-FFF2-40B4-BE49-F238E27FC236}">
                <a16:creationId xmlns:a16="http://schemas.microsoft.com/office/drawing/2014/main" id="{1522B338-496C-F4BA-75A9-E49BC1B25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0E72382-8072-ED49-A656-E5E216E98F5F}"/>
              </a:ext>
            </a:extLst>
          </p:cNvPr>
          <p:cNvSpPr/>
          <p:nvPr/>
        </p:nvSpPr>
        <p:spPr>
          <a:xfrm>
            <a:off x="-11600" y="1225295"/>
            <a:ext cx="12206288" cy="3935210"/>
          </a:xfrm>
          <a:prstGeom prst="rect">
            <a:avLst/>
          </a:prstGeom>
          <a:gradFill>
            <a:gsLst>
              <a:gs pos="28000">
                <a:srgbClr val="9EDFEA">
                  <a:alpha val="55000"/>
                </a:srgbClr>
              </a:gs>
              <a:gs pos="75000">
                <a:srgbClr val="2D2D82">
                  <a:alpha val="90000"/>
                </a:srgbClr>
              </a:gs>
              <a:gs pos="0">
                <a:schemeClr val="bg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61A69F-66F7-4A48-ABDA-AA48AE5317A5}"/>
              </a:ext>
            </a:extLst>
          </p:cNvPr>
          <p:cNvSpPr/>
          <p:nvPr/>
        </p:nvSpPr>
        <p:spPr>
          <a:xfrm>
            <a:off x="-14288" y="5109248"/>
            <a:ext cx="12206288" cy="17630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Diagonal Corners Snipped 3">
            <a:extLst>
              <a:ext uri="{FF2B5EF4-FFF2-40B4-BE49-F238E27FC236}">
                <a16:creationId xmlns:a16="http://schemas.microsoft.com/office/drawing/2014/main" id="{C7751C04-45E9-AB37-4F07-028A165E77CF}"/>
              </a:ext>
            </a:extLst>
          </p:cNvPr>
          <p:cNvSpPr/>
          <p:nvPr/>
        </p:nvSpPr>
        <p:spPr>
          <a:xfrm>
            <a:off x="-212271" y="5012212"/>
            <a:ext cx="2936399" cy="1994081"/>
          </a:xfrm>
          <a:prstGeom prst="snip2Diag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72A8502E-E57A-6B45-A096-03155B00E7F2}"/>
              </a:ext>
            </a:extLst>
          </p:cNvPr>
          <p:cNvSpPr txBox="1"/>
          <p:nvPr/>
        </p:nvSpPr>
        <p:spPr>
          <a:xfrm>
            <a:off x="275250" y="5204679"/>
            <a:ext cx="2448878" cy="307777"/>
          </a:xfrm>
          <a:prstGeom prst="rect">
            <a:avLst/>
          </a:prstGeom>
          <a:noFill/>
        </p:spPr>
        <p:txBody>
          <a:bodyPr wrap="square" rtlCol="0">
            <a:spAutoFit/>
          </a:bodyPr>
          <a:lstStyle/>
          <a:p>
            <a:r>
              <a:rPr lang="en-SG" sz="1400">
                <a:latin typeface="Futura Medium" panose="020B0602020204020303" pitchFamily="34" charset="-79"/>
                <a:cs typeface="Futura Medium" panose="020B0602020204020303" pitchFamily="34" charset="-79"/>
              </a:rPr>
              <a:t>With special thanks to:</a:t>
            </a:r>
          </a:p>
        </p:txBody>
      </p:sp>
      <p:pic>
        <p:nvPicPr>
          <p:cNvPr id="11" name="Picture 6" descr="PSA Logo | Maintech Engineering &amp; Supplies Pte Ltd">
            <a:extLst>
              <a:ext uri="{FF2B5EF4-FFF2-40B4-BE49-F238E27FC236}">
                <a16:creationId xmlns:a16="http://schemas.microsoft.com/office/drawing/2014/main" id="{29414CD3-0A1D-B608-E720-620F01127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87" y="5609399"/>
            <a:ext cx="1820278" cy="9101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E81DA9-C00C-0DD2-16E5-443D5EA50FC9}"/>
              </a:ext>
            </a:extLst>
          </p:cNvPr>
          <p:cNvSpPr txBox="1"/>
          <p:nvPr/>
        </p:nvSpPr>
        <p:spPr>
          <a:xfrm>
            <a:off x="2258643" y="3029284"/>
            <a:ext cx="7660426" cy="1569660"/>
          </a:xfrm>
          <a:prstGeom prst="rect">
            <a:avLst/>
          </a:prstGeom>
          <a:noFill/>
        </p:spPr>
        <p:txBody>
          <a:bodyPr wrap="square" rtlCol="0">
            <a:spAutoFit/>
          </a:bodyPr>
          <a:lstStyle/>
          <a:p>
            <a:pPr algn="ctr"/>
            <a:r>
              <a:rPr lang="en-US" sz="9600" b="1">
                <a:solidFill>
                  <a:schemeClr val="bg2"/>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457130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13</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A: Resources Pages</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E81A7F-8378-97DB-1B5B-924006727909}"/>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List</a:t>
            </a:r>
            <a:endParaRPr lang="en-US" sz="2000"/>
          </a:p>
        </p:txBody>
      </p:sp>
      <p:pic>
        <p:nvPicPr>
          <p:cNvPr id="4" name="Picture 3" descr="Graphical user interface, application, Teams&#10;&#10;Description automatically generated">
            <a:extLst>
              <a:ext uri="{FF2B5EF4-FFF2-40B4-BE49-F238E27FC236}">
                <a16:creationId xmlns:a16="http://schemas.microsoft.com/office/drawing/2014/main" id="{A62308EE-2E0F-BB5F-BA88-3A6679A37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166" y="943480"/>
            <a:ext cx="9241667" cy="5329993"/>
          </a:xfrm>
          <a:prstGeom prst="rect">
            <a:avLst/>
          </a:prstGeom>
        </p:spPr>
      </p:pic>
    </p:spTree>
    <p:extLst>
      <p:ext uri="{BB962C8B-B14F-4D97-AF65-F5344CB8AC3E}">
        <p14:creationId xmlns:p14="http://schemas.microsoft.com/office/powerpoint/2010/main" val="16556247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14</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A: Resources Pages</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E81A7F-8378-97DB-1B5B-924006727909}"/>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Find</a:t>
            </a:r>
            <a:endParaRPr lang="en-US" sz="2000"/>
          </a:p>
        </p:txBody>
      </p:sp>
      <p:pic>
        <p:nvPicPr>
          <p:cNvPr id="4" name="Picture 3" descr="Graphical user interface, application, website, Teams&#10;&#10;Description automatically generated">
            <a:extLst>
              <a:ext uri="{FF2B5EF4-FFF2-40B4-BE49-F238E27FC236}">
                <a16:creationId xmlns:a16="http://schemas.microsoft.com/office/drawing/2014/main" id="{934FF42F-AF94-60D4-6BC2-10E856CA2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209" y="813306"/>
            <a:ext cx="7656238" cy="5231388"/>
          </a:xfrm>
          <a:prstGeom prst="rect">
            <a:avLst/>
          </a:prstGeom>
        </p:spPr>
      </p:pic>
    </p:spTree>
    <p:extLst>
      <p:ext uri="{BB962C8B-B14F-4D97-AF65-F5344CB8AC3E}">
        <p14:creationId xmlns:p14="http://schemas.microsoft.com/office/powerpoint/2010/main" val="283892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15</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A: Resources Pages</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E81A7F-8378-97DB-1B5B-924006727909}"/>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Find</a:t>
            </a:r>
            <a:endParaRPr lang="en-US" sz="2000"/>
          </a:p>
        </p:txBody>
      </p:sp>
      <p:pic>
        <p:nvPicPr>
          <p:cNvPr id="6" name="Picture 5" descr="Graphical user interface, application&#10;&#10;Description automatically generated">
            <a:extLst>
              <a:ext uri="{FF2B5EF4-FFF2-40B4-BE49-F238E27FC236}">
                <a16:creationId xmlns:a16="http://schemas.microsoft.com/office/drawing/2014/main" id="{E0A362EF-846E-C88F-1755-68D9828F0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393" y="843220"/>
            <a:ext cx="7771869" cy="5302800"/>
          </a:xfrm>
          <a:prstGeom prst="rect">
            <a:avLst/>
          </a:prstGeom>
        </p:spPr>
      </p:pic>
    </p:spTree>
    <p:extLst>
      <p:ext uri="{BB962C8B-B14F-4D97-AF65-F5344CB8AC3E}">
        <p14:creationId xmlns:p14="http://schemas.microsoft.com/office/powerpoint/2010/main" val="22146471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16</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A: Resources Pages</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E81A7F-8378-97DB-1B5B-924006727909}"/>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Loan</a:t>
            </a:r>
            <a:endParaRPr lang="en-US" sz="2000"/>
          </a:p>
        </p:txBody>
      </p:sp>
      <p:pic>
        <p:nvPicPr>
          <p:cNvPr id="4" name="Picture 3" descr="Graphical user interface, application&#10;&#10;Description automatically generated">
            <a:extLst>
              <a:ext uri="{FF2B5EF4-FFF2-40B4-BE49-F238E27FC236}">
                <a16:creationId xmlns:a16="http://schemas.microsoft.com/office/drawing/2014/main" id="{84118938-53AC-BC17-D8E6-FE125F20B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11" y="1578971"/>
            <a:ext cx="7772400" cy="3700057"/>
          </a:xfrm>
          <a:prstGeom prst="rect">
            <a:avLst/>
          </a:prstGeom>
        </p:spPr>
      </p:pic>
      <p:pic>
        <p:nvPicPr>
          <p:cNvPr id="6" name="Picture 5" descr="Graphical user interface, application, Teams&#10;&#10;Description automatically generated">
            <a:extLst>
              <a:ext uri="{FF2B5EF4-FFF2-40B4-BE49-F238E27FC236}">
                <a16:creationId xmlns:a16="http://schemas.microsoft.com/office/drawing/2014/main" id="{02762CF9-2F73-BC25-CECD-358CC1124134}"/>
              </a:ext>
            </a:extLst>
          </p:cNvPr>
          <p:cNvPicPr>
            <a:picLocks noChangeAspect="1"/>
          </p:cNvPicPr>
          <p:nvPr/>
        </p:nvPicPr>
        <p:blipFill rotWithShape="1">
          <a:blip r:embed="rId4">
            <a:extLst>
              <a:ext uri="{28A0092B-C50C-407E-A947-70E740481C1C}">
                <a14:useLocalDpi xmlns:a14="http://schemas.microsoft.com/office/drawing/2010/main" val="0"/>
              </a:ext>
            </a:extLst>
          </a:blip>
          <a:srcRect l="26088" r="27877" b="22839"/>
          <a:stretch/>
        </p:blipFill>
        <p:spPr>
          <a:xfrm>
            <a:off x="8151811" y="1894837"/>
            <a:ext cx="4009907" cy="3199565"/>
          </a:xfrm>
          <a:prstGeom prst="rect">
            <a:avLst/>
          </a:prstGeom>
        </p:spPr>
      </p:pic>
    </p:spTree>
    <p:extLst>
      <p:ext uri="{BB962C8B-B14F-4D97-AF65-F5344CB8AC3E}">
        <p14:creationId xmlns:p14="http://schemas.microsoft.com/office/powerpoint/2010/main" val="2112139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17</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B: Services Pages</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 application, Teams&#10;&#10;Description automatically generated">
            <a:extLst>
              <a:ext uri="{FF2B5EF4-FFF2-40B4-BE49-F238E27FC236}">
                <a16:creationId xmlns:a16="http://schemas.microsoft.com/office/drawing/2014/main" id="{BA5A7248-3C46-9322-DF03-05441C357402}"/>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80357" y="943480"/>
            <a:ext cx="10431285" cy="5213949"/>
          </a:xfrm>
          <a:prstGeom prst="rect">
            <a:avLst/>
          </a:prstGeom>
        </p:spPr>
      </p:pic>
      <p:sp>
        <p:nvSpPr>
          <p:cNvPr id="11" name="TextBox 10">
            <a:extLst>
              <a:ext uri="{FF2B5EF4-FFF2-40B4-BE49-F238E27FC236}">
                <a16:creationId xmlns:a16="http://schemas.microsoft.com/office/drawing/2014/main" id="{90E81A7F-8378-97DB-1B5B-924006727909}"/>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Forklifting</a:t>
            </a:r>
            <a:endParaRPr lang="en-US" sz="2000"/>
          </a:p>
        </p:txBody>
      </p:sp>
    </p:spTree>
    <p:extLst>
      <p:ext uri="{BB962C8B-B14F-4D97-AF65-F5344CB8AC3E}">
        <p14:creationId xmlns:p14="http://schemas.microsoft.com/office/powerpoint/2010/main" val="34223824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18</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B: Services Pages</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494666-871B-050E-8A88-235CAEE35654}"/>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Railing</a:t>
            </a:r>
            <a:endParaRPr lang="en-US" sz="2000"/>
          </a:p>
        </p:txBody>
      </p:sp>
      <p:pic>
        <p:nvPicPr>
          <p:cNvPr id="15" name="Picture 14" descr="Graphical user interface, application, Teams&#10;&#10;Description automatically generated">
            <a:extLst>
              <a:ext uri="{FF2B5EF4-FFF2-40B4-BE49-F238E27FC236}">
                <a16:creationId xmlns:a16="http://schemas.microsoft.com/office/drawing/2014/main" id="{9711EC2D-EC05-3216-2996-054088FA6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01" y="943480"/>
            <a:ext cx="10036798" cy="5396127"/>
          </a:xfrm>
          <a:prstGeom prst="rect">
            <a:avLst/>
          </a:prstGeom>
        </p:spPr>
      </p:pic>
    </p:spTree>
    <p:extLst>
      <p:ext uri="{BB962C8B-B14F-4D97-AF65-F5344CB8AC3E}">
        <p14:creationId xmlns:p14="http://schemas.microsoft.com/office/powerpoint/2010/main" val="1790893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19</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B: Services Pages</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840459D-EF92-D642-3964-EF2A56163051}"/>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Stuffing</a:t>
            </a:r>
            <a:endParaRPr lang="en-US" sz="2000"/>
          </a:p>
        </p:txBody>
      </p:sp>
      <p:pic>
        <p:nvPicPr>
          <p:cNvPr id="6" name="Picture 5" descr="Graphical user interface, application, website, Teams&#10;&#10;Description automatically generated">
            <a:extLst>
              <a:ext uri="{FF2B5EF4-FFF2-40B4-BE49-F238E27FC236}">
                <a16:creationId xmlns:a16="http://schemas.microsoft.com/office/drawing/2014/main" id="{87671B29-00F0-14F3-B479-A76253BE0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672" y="609908"/>
            <a:ext cx="7232656" cy="5638184"/>
          </a:xfrm>
          <a:prstGeom prst="rect">
            <a:avLst/>
          </a:prstGeom>
        </p:spPr>
      </p:pic>
    </p:spTree>
    <p:extLst>
      <p:ext uri="{BB962C8B-B14F-4D97-AF65-F5344CB8AC3E}">
        <p14:creationId xmlns:p14="http://schemas.microsoft.com/office/powerpoint/2010/main" val="3435419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ngapore west coast hi-res stock photography and images - Alamy">
            <a:extLst>
              <a:ext uri="{FF2B5EF4-FFF2-40B4-BE49-F238E27FC236}">
                <a16:creationId xmlns:a16="http://schemas.microsoft.com/office/drawing/2014/main" id="{2CF0CFD6-7012-2E2C-0652-5DD43BDF24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64" b="8778"/>
          <a:stretch/>
        </p:blipFill>
        <p:spPr bwMode="auto">
          <a:xfrm>
            <a:off x="4490145" y="1684686"/>
            <a:ext cx="3142975" cy="2244702"/>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A632DF06-65AE-804A-90DF-E27D32CC828C}"/>
              </a:ext>
            </a:extLst>
          </p:cNvPr>
          <p:cNvSpPr/>
          <p:nvPr/>
        </p:nvSpPr>
        <p:spPr>
          <a:xfrm>
            <a:off x="4504645" y="1693375"/>
            <a:ext cx="3142976" cy="2245109"/>
          </a:xfrm>
          <a:prstGeom prst="rect">
            <a:avLst/>
          </a:prstGeom>
          <a:solidFill>
            <a:srgbClr val="2D2D8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err="1">
                <a:solidFill>
                  <a:srgbClr val="9EDFEA"/>
                </a:solidFill>
                <a:latin typeface="Arial" panose="020B0604020202020204" pitchFamily="34" charset="0"/>
                <a:cs typeface="Arial" panose="020B0604020202020204" pitchFamily="34" charset="0"/>
              </a:rPr>
              <a:t>PSACentral</a:t>
            </a:r>
            <a:endParaRPr lang="en-US" sz="2800" b="1" i="1" dirty="0">
              <a:solidFill>
                <a:srgbClr val="9EDFEA"/>
              </a:solidFill>
              <a:latin typeface="Arial" panose="020B0604020202020204" pitchFamily="34" charset="0"/>
              <a:cs typeface="Arial" panose="020B0604020202020204" pitchFamily="34" charset="0"/>
            </a:endParaRPr>
          </a:p>
          <a:p>
            <a:pPr lvl="0" algn="ctr"/>
            <a:r>
              <a:rPr lang="en-US" sz="1400" b="1" dirty="0">
                <a:latin typeface="Arial" panose="020B0604020202020204" pitchFamily="34" charset="0"/>
                <a:cs typeface="Arial" panose="020B0604020202020204" pitchFamily="34" charset="0"/>
              </a:rPr>
              <a:t>A community platform to enhance </a:t>
            </a:r>
            <a:r>
              <a:rPr lang="en-US" sz="1400" b="1" dirty="0">
                <a:solidFill>
                  <a:srgbClr val="9EDFEA"/>
                </a:solidFill>
                <a:latin typeface="Arial" panose="020B0604020202020204" pitchFamily="34" charset="0"/>
                <a:cs typeface="Arial" panose="020B0604020202020204" pitchFamily="34" charset="0"/>
              </a:rPr>
              <a:t>operation synergies and generate revenue </a:t>
            </a:r>
            <a:r>
              <a:rPr lang="en-US" sz="1400" b="1" dirty="0">
                <a:latin typeface="Arial" panose="020B0604020202020204" pitchFamily="34" charset="0"/>
                <a:cs typeface="Arial" panose="020B0604020202020204" pitchFamily="34" charset="0"/>
              </a:rPr>
              <a:t>from Container Freight Stations</a:t>
            </a:r>
          </a:p>
        </p:txBody>
      </p:sp>
      <p:sp>
        <p:nvSpPr>
          <p:cNvPr id="9" name="Rectangle 8">
            <a:extLst>
              <a:ext uri="{FF2B5EF4-FFF2-40B4-BE49-F238E27FC236}">
                <a16:creationId xmlns:a16="http://schemas.microsoft.com/office/drawing/2014/main" id="{776308D8-6C79-894C-B579-E400377BC593}"/>
              </a:ext>
            </a:extLst>
          </p:cNvPr>
          <p:cNvSpPr/>
          <p:nvPr/>
        </p:nvSpPr>
        <p:spPr>
          <a:xfrm>
            <a:off x="-1" y="0"/>
            <a:ext cx="12192001" cy="1060684"/>
          </a:xfrm>
          <a:prstGeom prst="rect">
            <a:avLst/>
          </a:prstGeom>
          <a:solidFill>
            <a:srgbClr val="2D2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b="1" i="1">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BA4A21E-34D6-0C4B-9F90-E8B2D59D2A37}"/>
              </a:ext>
            </a:extLst>
          </p:cNvPr>
          <p:cNvSpPr txBox="1"/>
          <p:nvPr/>
        </p:nvSpPr>
        <p:spPr>
          <a:xfrm>
            <a:off x="346905" y="1150383"/>
            <a:ext cx="3098103" cy="453293"/>
          </a:xfrm>
          <a:prstGeom prst="rect">
            <a:avLst/>
          </a:prstGeom>
          <a:noFill/>
        </p:spPr>
        <p:txBody>
          <a:bodyPr wrap="square" rtlCol="0">
            <a:noAutofit/>
          </a:bodyPr>
          <a:lstStyle/>
          <a:p>
            <a:pPr algn="ctr"/>
            <a:r>
              <a:rPr lang="en-SG" b="1">
                <a:latin typeface="Arial" panose="020B0604020202020204" pitchFamily="34" charset="0"/>
                <a:cs typeface="Arial" panose="020B0604020202020204" pitchFamily="34" charset="0"/>
              </a:rPr>
              <a:t>Problems</a:t>
            </a:r>
          </a:p>
        </p:txBody>
      </p:sp>
      <p:sp>
        <p:nvSpPr>
          <p:cNvPr id="14" name="TextBox 13">
            <a:extLst>
              <a:ext uri="{FF2B5EF4-FFF2-40B4-BE49-F238E27FC236}">
                <a16:creationId xmlns:a16="http://schemas.microsoft.com/office/drawing/2014/main" id="{BD8E83D3-FD45-0B43-AE20-4C6FD3257518}"/>
              </a:ext>
            </a:extLst>
          </p:cNvPr>
          <p:cNvSpPr txBox="1"/>
          <p:nvPr/>
        </p:nvSpPr>
        <p:spPr>
          <a:xfrm>
            <a:off x="1812714" y="127483"/>
            <a:ext cx="8572211" cy="769441"/>
          </a:xfrm>
          <a:prstGeom prst="rect">
            <a:avLst/>
          </a:prstGeom>
          <a:noFill/>
        </p:spPr>
        <p:txBody>
          <a:bodyPr wrap="square">
            <a:spAutoFit/>
          </a:bodyPr>
          <a:lstStyle/>
          <a:p>
            <a:pPr algn="ctr"/>
            <a:r>
              <a:rPr lang="en-SG" sz="2000" b="1" i="1" dirty="0">
                <a:solidFill>
                  <a:schemeClr val="bg1">
                    <a:lumMod val="95000"/>
                  </a:schemeClr>
                </a:solidFill>
                <a:latin typeface="Arial" panose="020B0604020202020204" pitchFamily="34" charset="0"/>
                <a:cs typeface="Arial" panose="020B0604020202020204" pitchFamily="34" charset="0"/>
              </a:rPr>
              <a:t>Executive Summary:</a:t>
            </a:r>
          </a:p>
          <a:p>
            <a:pPr algn="ctr"/>
            <a:r>
              <a:rPr lang="en-SG" sz="2400" b="1" i="1" dirty="0">
                <a:solidFill>
                  <a:schemeClr val="bg1">
                    <a:lumMod val="95000"/>
                  </a:schemeClr>
                </a:solidFill>
                <a:latin typeface="Arial" panose="020B0604020202020204" pitchFamily="34" charset="0"/>
                <a:cs typeface="Arial" panose="020B0604020202020204" pitchFamily="34" charset="0"/>
              </a:rPr>
              <a:t>Our Winning Strategy to help into the </a:t>
            </a:r>
            <a:r>
              <a:rPr lang="en-SG" sz="2400" b="1" i="1" dirty="0">
                <a:solidFill>
                  <a:srgbClr val="9EDFEA"/>
                </a:solidFill>
                <a:latin typeface="Arial" panose="020B0604020202020204" pitchFamily="34" charset="0"/>
                <a:cs typeface="Arial" panose="020B0604020202020204" pitchFamily="34" charset="0"/>
              </a:rPr>
              <a:t>KD Community</a:t>
            </a:r>
          </a:p>
        </p:txBody>
      </p:sp>
      <p:cxnSp>
        <p:nvCxnSpPr>
          <p:cNvPr id="15" name="Straight Connector 14">
            <a:extLst>
              <a:ext uri="{FF2B5EF4-FFF2-40B4-BE49-F238E27FC236}">
                <a16:creationId xmlns:a16="http://schemas.microsoft.com/office/drawing/2014/main" id="{6355800F-9932-E149-8133-3F846B0321A0}"/>
              </a:ext>
            </a:extLst>
          </p:cNvPr>
          <p:cNvCxnSpPr>
            <a:cxnSpLocks/>
          </p:cNvCxnSpPr>
          <p:nvPr/>
        </p:nvCxnSpPr>
        <p:spPr>
          <a:xfrm>
            <a:off x="338231" y="1555687"/>
            <a:ext cx="3133344" cy="0"/>
          </a:xfrm>
          <a:prstGeom prst="line">
            <a:avLst/>
          </a:prstGeom>
          <a:ln w="38100">
            <a:solidFill>
              <a:srgbClr val="32124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5D9B3F3-FB70-584E-9615-233B24749D4B}"/>
              </a:ext>
            </a:extLst>
          </p:cNvPr>
          <p:cNvSpPr txBox="1"/>
          <p:nvPr/>
        </p:nvSpPr>
        <p:spPr>
          <a:xfrm>
            <a:off x="4499774" y="1150383"/>
            <a:ext cx="3133345" cy="453293"/>
          </a:xfrm>
          <a:prstGeom prst="rect">
            <a:avLst/>
          </a:prstGeom>
          <a:noFill/>
        </p:spPr>
        <p:txBody>
          <a:bodyPr wrap="square" rtlCol="0">
            <a:noAutofit/>
          </a:bodyPr>
          <a:lstStyle/>
          <a:p>
            <a:pPr algn="ctr"/>
            <a:r>
              <a:rPr lang="en-SG" b="1">
                <a:latin typeface="Arial" panose="020B0604020202020204" pitchFamily="34" charset="0"/>
                <a:cs typeface="Arial" panose="020B0604020202020204" pitchFamily="34" charset="0"/>
              </a:rPr>
              <a:t>Solution</a:t>
            </a:r>
          </a:p>
        </p:txBody>
      </p:sp>
      <p:sp>
        <p:nvSpPr>
          <p:cNvPr id="22" name="Rectangle 21">
            <a:extLst>
              <a:ext uri="{FF2B5EF4-FFF2-40B4-BE49-F238E27FC236}">
                <a16:creationId xmlns:a16="http://schemas.microsoft.com/office/drawing/2014/main" id="{5912D74D-B363-4642-B3EA-67D684F93591}"/>
              </a:ext>
            </a:extLst>
          </p:cNvPr>
          <p:cNvSpPr/>
          <p:nvPr/>
        </p:nvSpPr>
        <p:spPr>
          <a:xfrm>
            <a:off x="8656420" y="1681165"/>
            <a:ext cx="3142975" cy="22359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SG" sz="1400" dirty="0">
              <a:solidFill>
                <a:schemeClr val="tx1"/>
              </a:solidFill>
              <a:latin typeface="Arial" panose="020B0604020202020204" pitchFamily="34" charset="0"/>
              <a:cs typeface="Arial" panose="020B0604020202020204" pitchFamily="34" charset="0"/>
            </a:endParaRPr>
          </a:p>
          <a:p>
            <a:pPr algn="ctr"/>
            <a:r>
              <a:rPr lang="en-SG" sz="1400" dirty="0">
                <a:solidFill>
                  <a:schemeClr val="tx1"/>
                </a:solidFill>
                <a:latin typeface="Arial"/>
                <a:cs typeface="Arial"/>
              </a:rPr>
              <a:t>Targeting:</a:t>
            </a:r>
          </a:p>
          <a:p>
            <a:pPr algn="ctr"/>
            <a:r>
              <a:rPr lang="en-SG" b="1" dirty="0">
                <a:solidFill>
                  <a:srgbClr val="372DA0"/>
                </a:solidFill>
                <a:latin typeface="Arial"/>
                <a:cs typeface="Arial"/>
              </a:rPr>
              <a:t>KD Community</a:t>
            </a:r>
          </a:p>
          <a:p>
            <a:pPr algn="ctr"/>
            <a:r>
              <a:rPr lang="en-SG" b="1" dirty="0">
                <a:solidFill>
                  <a:srgbClr val="372DA0"/>
                </a:solidFill>
                <a:latin typeface="Arial"/>
                <a:cs typeface="Arial"/>
              </a:rPr>
              <a:t>Companies looking to utilize Keppel </a:t>
            </a:r>
            <a:r>
              <a:rPr lang="en-SG" b="1" dirty="0" err="1">
                <a:solidFill>
                  <a:srgbClr val="372DA0"/>
                </a:solidFill>
                <a:latin typeface="Arial"/>
                <a:cs typeface="Arial"/>
              </a:rPr>
              <a:t>Distripark</a:t>
            </a:r>
            <a:endParaRPr lang="en-SG" b="1" dirty="0">
              <a:solidFill>
                <a:srgbClr val="372DA0"/>
              </a:solidFill>
              <a:latin typeface="Arial"/>
              <a:cs typeface="Arial"/>
            </a:endParaRPr>
          </a:p>
        </p:txBody>
      </p:sp>
      <p:sp>
        <p:nvSpPr>
          <p:cNvPr id="23" name="Triangle 22">
            <a:extLst>
              <a:ext uri="{FF2B5EF4-FFF2-40B4-BE49-F238E27FC236}">
                <a16:creationId xmlns:a16="http://schemas.microsoft.com/office/drawing/2014/main" id="{2B391987-8A8B-1A4B-916D-BD541F60498A}"/>
              </a:ext>
            </a:extLst>
          </p:cNvPr>
          <p:cNvSpPr/>
          <p:nvPr/>
        </p:nvSpPr>
        <p:spPr>
          <a:xfrm rot="10800000">
            <a:off x="3949393" y="4249057"/>
            <a:ext cx="897003" cy="2052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8153180A-3424-B04F-BD00-03C103D0DB51}"/>
              </a:ext>
            </a:extLst>
          </p:cNvPr>
          <p:cNvSpPr/>
          <p:nvPr/>
        </p:nvSpPr>
        <p:spPr>
          <a:xfrm>
            <a:off x="8666051" y="4107411"/>
            <a:ext cx="3142975" cy="2234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dirty="0">
                <a:solidFill>
                  <a:schemeClr val="tx1"/>
                </a:solidFill>
                <a:latin typeface="Arial" panose="020B0604020202020204" pitchFamily="34" charset="0"/>
                <a:cs typeface="Arial" panose="020B0604020202020204" pitchFamily="34" charset="0"/>
              </a:rPr>
              <a:t>Tapping on to an </a:t>
            </a:r>
            <a:r>
              <a:rPr lang="en-SG" sz="1400" b="1" dirty="0">
                <a:solidFill>
                  <a:srgbClr val="372DA0"/>
                </a:solidFill>
                <a:latin typeface="Arial" panose="020B0604020202020204" pitchFamily="34" charset="0"/>
                <a:cs typeface="Arial" panose="020B0604020202020204" pitchFamily="34" charset="0"/>
              </a:rPr>
              <a:t>untapped market</a:t>
            </a:r>
            <a:r>
              <a:rPr lang="en-US" sz="1400" b="1" dirty="0">
                <a:solidFill>
                  <a:srgbClr val="372DA0"/>
                </a:solidFill>
                <a:latin typeface="Arial" panose="020B0604020202020204" pitchFamily="34" charset="0"/>
                <a:cs typeface="Arial" panose="020B0604020202020204" pitchFamily="34" charset="0"/>
              </a:rPr>
              <a:t> to boost PSA Revenues</a:t>
            </a:r>
            <a:endParaRPr lang="en-SG" sz="1400" dirty="0">
              <a:solidFill>
                <a:srgbClr val="372DA0"/>
              </a:solidFill>
              <a:latin typeface="Arial" panose="020B0604020202020204" pitchFamily="34" charset="0"/>
              <a:cs typeface="Arial" panose="020B0604020202020204" pitchFamily="34" charset="0"/>
            </a:endParaRPr>
          </a:p>
        </p:txBody>
      </p:sp>
      <p:sp>
        <p:nvSpPr>
          <p:cNvPr id="26" name="Triangle 25">
            <a:extLst>
              <a:ext uri="{FF2B5EF4-FFF2-40B4-BE49-F238E27FC236}">
                <a16:creationId xmlns:a16="http://schemas.microsoft.com/office/drawing/2014/main" id="{567F5BBA-D368-C94E-8BD4-DF2274A702EF}"/>
              </a:ext>
            </a:extLst>
          </p:cNvPr>
          <p:cNvSpPr/>
          <p:nvPr/>
        </p:nvSpPr>
        <p:spPr>
          <a:xfrm rot="10800000">
            <a:off x="3910765" y="5445627"/>
            <a:ext cx="897003" cy="2052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Triangle 32">
            <a:extLst>
              <a:ext uri="{FF2B5EF4-FFF2-40B4-BE49-F238E27FC236}">
                <a16:creationId xmlns:a16="http://schemas.microsoft.com/office/drawing/2014/main" id="{64E3BA91-949B-0449-890E-A17E2A877014}"/>
              </a:ext>
            </a:extLst>
          </p:cNvPr>
          <p:cNvSpPr/>
          <p:nvPr/>
        </p:nvSpPr>
        <p:spPr>
          <a:xfrm rot="10800000">
            <a:off x="7523415" y="4983282"/>
            <a:ext cx="897003" cy="2052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6B27699-7B33-2348-B44B-DFB19A78DCFD}"/>
              </a:ext>
            </a:extLst>
          </p:cNvPr>
          <p:cNvSpPr/>
          <p:nvPr/>
        </p:nvSpPr>
        <p:spPr>
          <a:xfrm>
            <a:off x="4473525" y="4107411"/>
            <a:ext cx="3142976" cy="2236008"/>
          </a:xfrm>
          <a:prstGeom prst="rect">
            <a:avLst/>
          </a:prstGeom>
          <a:solidFill>
            <a:srgbClr val="9ED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rgbClr val="372DA0"/>
                </a:solidFill>
                <a:latin typeface="Arial" panose="020B0604020202020204" pitchFamily="34" charset="0"/>
                <a:cs typeface="Arial" panose="020B0604020202020204" pitchFamily="34" charset="0"/>
              </a:rPr>
              <a:t>Key Features</a:t>
            </a:r>
          </a:p>
          <a:p>
            <a:pPr marL="228600" indent="-228600" algn="ctr">
              <a:buAutoNum type="arabicPeriod"/>
            </a:pPr>
            <a:r>
              <a:rPr lang="en-US" sz="2000" b="1">
                <a:solidFill>
                  <a:schemeClr val="tx1"/>
                </a:solidFill>
                <a:latin typeface="Arial" panose="020B0604020202020204" pitchFamily="34" charset="0"/>
                <a:cs typeface="Arial" panose="020B0604020202020204" pitchFamily="34" charset="0"/>
              </a:rPr>
              <a:t>Resource Exchange</a:t>
            </a:r>
          </a:p>
          <a:p>
            <a:pPr marL="228600" indent="-228600" algn="ctr">
              <a:buAutoNum type="arabicPeriod"/>
            </a:pPr>
            <a:r>
              <a:rPr lang="en-US" sz="2000" b="1">
                <a:solidFill>
                  <a:schemeClr val="tx1"/>
                </a:solidFill>
                <a:latin typeface="Arial" panose="020B0604020202020204" pitchFamily="34" charset="0"/>
                <a:cs typeface="Arial" panose="020B0604020202020204" pitchFamily="34" charset="0"/>
              </a:rPr>
              <a:t>Service Platform</a:t>
            </a:r>
          </a:p>
          <a:p>
            <a:pPr marL="228600" indent="-228600" algn="ctr">
              <a:buAutoNum type="arabicPeriod"/>
            </a:pPr>
            <a:r>
              <a:rPr lang="en-US" sz="2000" b="1">
                <a:solidFill>
                  <a:schemeClr val="tx1"/>
                </a:solidFill>
                <a:latin typeface="Arial" panose="020B0604020202020204" pitchFamily="34" charset="0"/>
                <a:cs typeface="Arial" panose="020B0604020202020204" pitchFamily="34" charset="0"/>
              </a:rPr>
              <a:t>Freight Market</a:t>
            </a:r>
          </a:p>
          <a:p>
            <a:pPr marL="228600" indent="-228600" algn="ctr">
              <a:buAutoNum type="arabicPeriod"/>
            </a:pPr>
            <a:endParaRPr lang="en-US" sz="1100" b="1">
              <a:solidFill>
                <a:schemeClr val="tx1"/>
              </a:solidFill>
              <a:latin typeface="Arial" panose="020B0604020202020204" pitchFamily="34" charset="0"/>
              <a:cs typeface="Arial" panose="020B0604020202020204" pitchFamily="34" charset="0"/>
            </a:endParaRPr>
          </a:p>
        </p:txBody>
      </p:sp>
      <p:sp>
        <p:nvSpPr>
          <p:cNvPr id="2" name="5-point Star 1">
            <a:extLst>
              <a:ext uri="{FF2B5EF4-FFF2-40B4-BE49-F238E27FC236}">
                <a16:creationId xmlns:a16="http://schemas.microsoft.com/office/drawing/2014/main" id="{F11DAB1E-77F5-7B49-A037-2E2D691E2CC2}"/>
              </a:ext>
            </a:extLst>
          </p:cNvPr>
          <p:cNvSpPr/>
          <p:nvPr/>
        </p:nvSpPr>
        <p:spPr>
          <a:xfrm>
            <a:off x="4272252" y="3947977"/>
            <a:ext cx="370788" cy="356667"/>
          </a:xfrm>
          <a:prstGeom prst="star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5082A41-2256-A95C-A86B-34D7EA2D6E1E}"/>
              </a:ext>
            </a:extLst>
          </p:cNvPr>
          <p:cNvGrpSpPr/>
          <p:nvPr/>
        </p:nvGrpSpPr>
        <p:grpSpPr>
          <a:xfrm>
            <a:off x="323870" y="1681165"/>
            <a:ext cx="3142975" cy="2254616"/>
            <a:chOff x="284792" y="1799059"/>
            <a:chExt cx="3142975" cy="2254616"/>
          </a:xfrm>
        </p:grpSpPr>
        <p:sp>
          <p:nvSpPr>
            <p:cNvPr id="17" name="Rectangle 16">
              <a:extLst>
                <a:ext uri="{FF2B5EF4-FFF2-40B4-BE49-F238E27FC236}">
                  <a16:creationId xmlns:a16="http://schemas.microsoft.com/office/drawing/2014/main" id="{4A05B0D0-D99D-C747-9FD3-43B097B67EA9}"/>
                </a:ext>
              </a:extLst>
            </p:cNvPr>
            <p:cNvSpPr/>
            <p:nvPr/>
          </p:nvSpPr>
          <p:spPr>
            <a:xfrm>
              <a:off x="284792" y="1799059"/>
              <a:ext cx="3142975" cy="2254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b="1">
                <a:solidFill>
                  <a:schemeClr val="tx1"/>
                </a:solidFill>
                <a:latin typeface="Arial" panose="020B0604020202020204" pitchFamily="34" charset="0"/>
                <a:cs typeface="Arial" panose="020B0604020202020204" pitchFamily="34" charset="0"/>
              </a:endParaRPr>
            </a:p>
            <a:p>
              <a:pPr algn="ctr"/>
              <a:endParaRPr lang="en-US" sz="1600" b="1">
                <a:solidFill>
                  <a:schemeClr val="tx1"/>
                </a:solidFill>
                <a:latin typeface="Arial" panose="020B0604020202020204" pitchFamily="34" charset="0"/>
                <a:cs typeface="Arial" panose="020B0604020202020204" pitchFamily="34" charset="0"/>
              </a:endParaRPr>
            </a:p>
            <a:p>
              <a:pPr algn="ctr"/>
              <a:endParaRPr lang="en-US" sz="1600" b="1">
                <a:solidFill>
                  <a:schemeClr val="tx1"/>
                </a:solidFill>
                <a:latin typeface="Arial" panose="020B0604020202020204" pitchFamily="34" charset="0"/>
                <a:cs typeface="Arial" panose="020B0604020202020204" pitchFamily="34" charset="0"/>
              </a:endParaRPr>
            </a:p>
            <a:p>
              <a:pPr algn="ctr"/>
              <a:endParaRPr lang="en-US" sz="1400" b="1">
                <a:solidFill>
                  <a:schemeClr val="tx1"/>
                </a:solidFill>
                <a:latin typeface="Arial" panose="020B0604020202020204" pitchFamily="34" charset="0"/>
                <a:cs typeface="Arial" panose="020B0604020202020204" pitchFamily="34" charset="0"/>
              </a:endParaRPr>
            </a:p>
            <a:p>
              <a:pPr algn="ctr"/>
              <a:r>
                <a:rPr lang="en-US" sz="1400" b="1">
                  <a:solidFill>
                    <a:schemeClr val="tx1"/>
                  </a:solidFill>
                  <a:latin typeface="Arial"/>
                  <a:cs typeface="Arial"/>
                </a:rPr>
                <a:t>PSA is currently just acting as a commercial landlord</a:t>
              </a:r>
            </a:p>
          </p:txBody>
        </p:sp>
        <p:pic>
          <p:nvPicPr>
            <p:cNvPr id="4" name="Picture 3" descr="Shape&#10;&#10;Description automatically generated with low confidence">
              <a:extLst>
                <a:ext uri="{FF2B5EF4-FFF2-40B4-BE49-F238E27FC236}">
                  <a16:creationId xmlns:a16="http://schemas.microsoft.com/office/drawing/2014/main" id="{08AD8A3C-8653-AC32-C04E-8CBF03045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968" y="1970689"/>
              <a:ext cx="1021491" cy="1021491"/>
            </a:xfrm>
            <a:prstGeom prst="rect">
              <a:avLst/>
            </a:prstGeom>
          </p:spPr>
        </p:pic>
      </p:grpSp>
      <p:grpSp>
        <p:nvGrpSpPr>
          <p:cNvPr id="7" name="Group 6">
            <a:extLst>
              <a:ext uri="{FF2B5EF4-FFF2-40B4-BE49-F238E27FC236}">
                <a16:creationId xmlns:a16="http://schemas.microsoft.com/office/drawing/2014/main" id="{BDAEF328-F33B-7738-191C-2879E4964FFB}"/>
              </a:ext>
            </a:extLst>
          </p:cNvPr>
          <p:cNvGrpSpPr/>
          <p:nvPr/>
        </p:nvGrpSpPr>
        <p:grpSpPr>
          <a:xfrm>
            <a:off x="346905" y="4107411"/>
            <a:ext cx="3142975" cy="2235967"/>
            <a:chOff x="294423" y="4249057"/>
            <a:chExt cx="3142975" cy="2235967"/>
          </a:xfrm>
        </p:grpSpPr>
        <p:sp>
          <p:nvSpPr>
            <p:cNvPr id="24" name="Rectangle 23">
              <a:extLst>
                <a:ext uri="{FF2B5EF4-FFF2-40B4-BE49-F238E27FC236}">
                  <a16:creationId xmlns:a16="http://schemas.microsoft.com/office/drawing/2014/main" id="{4B48F48C-4625-3C4E-81C2-45D7052EFBF7}"/>
                </a:ext>
              </a:extLst>
            </p:cNvPr>
            <p:cNvSpPr/>
            <p:nvPr/>
          </p:nvSpPr>
          <p:spPr>
            <a:xfrm>
              <a:off x="294423" y="4249057"/>
              <a:ext cx="3142975" cy="22359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Arial" panose="020B0604020202020204" pitchFamily="34" charset="0"/>
                <a:cs typeface="Arial" panose="020B0604020202020204" pitchFamily="34" charset="0"/>
              </a:endParaRPr>
            </a:p>
            <a:p>
              <a:pPr algn="ctr"/>
              <a:endParaRPr lang="en-US" sz="1600" b="1">
                <a:solidFill>
                  <a:schemeClr val="tx1"/>
                </a:solidFill>
                <a:latin typeface="Arial" panose="020B0604020202020204" pitchFamily="34" charset="0"/>
                <a:cs typeface="Arial" panose="020B0604020202020204" pitchFamily="34" charset="0"/>
              </a:endParaRPr>
            </a:p>
            <a:p>
              <a:pPr algn="ctr"/>
              <a:endParaRPr lang="en-US" sz="1600" b="1">
                <a:solidFill>
                  <a:schemeClr val="tx1"/>
                </a:solidFill>
                <a:latin typeface="Arial" panose="020B0604020202020204" pitchFamily="34" charset="0"/>
                <a:cs typeface="Arial" panose="020B0604020202020204" pitchFamily="34" charset="0"/>
              </a:endParaRPr>
            </a:p>
            <a:p>
              <a:pPr algn="ctr"/>
              <a:endParaRPr lang="en-US" sz="1400" b="1">
                <a:solidFill>
                  <a:schemeClr val="tx1"/>
                </a:solidFill>
                <a:latin typeface="Arial" panose="020B0604020202020204" pitchFamily="34" charset="0"/>
                <a:cs typeface="Arial" panose="020B0604020202020204" pitchFamily="34" charset="0"/>
              </a:endParaRPr>
            </a:p>
            <a:p>
              <a:pPr algn="ctr"/>
              <a:endParaRPr lang="en-US" sz="1400" b="1">
                <a:solidFill>
                  <a:schemeClr val="tx1"/>
                </a:solidFill>
                <a:latin typeface="Arial" panose="020B0604020202020204" pitchFamily="34" charset="0"/>
                <a:cs typeface="Arial" panose="020B0604020202020204" pitchFamily="34" charset="0"/>
              </a:endParaRPr>
            </a:p>
            <a:p>
              <a:pPr algn="ctr"/>
              <a:r>
                <a:rPr lang="en-US" sz="1400" b="1">
                  <a:solidFill>
                    <a:schemeClr val="tx1"/>
                  </a:solidFill>
                  <a:latin typeface="Arial" panose="020B0604020202020204" pitchFamily="34" charset="0"/>
                  <a:cs typeface="Arial" panose="020B0604020202020204" pitchFamily="34" charset="0"/>
                </a:rPr>
                <a:t>There is an untapped opportunity to build a community of tenants at Keppel </a:t>
              </a:r>
              <a:r>
                <a:rPr lang="en-US" sz="1400" b="1" err="1">
                  <a:solidFill>
                    <a:schemeClr val="tx1"/>
                  </a:solidFill>
                  <a:latin typeface="Arial" panose="020B0604020202020204" pitchFamily="34" charset="0"/>
                  <a:cs typeface="Arial" panose="020B0604020202020204" pitchFamily="34" charset="0"/>
                </a:rPr>
                <a:t>Distripark</a:t>
              </a:r>
              <a:r>
                <a:rPr lang="en-US" sz="1400" b="1">
                  <a:solidFill>
                    <a:schemeClr val="tx1"/>
                  </a:solidFill>
                  <a:latin typeface="Arial" panose="020B0604020202020204" pitchFamily="34" charset="0"/>
                  <a:cs typeface="Arial" panose="020B0604020202020204" pitchFamily="34" charset="0"/>
                </a:rPr>
                <a:t> (KD)</a:t>
              </a:r>
            </a:p>
          </p:txBody>
        </p:sp>
        <p:pic>
          <p:nvPicPr>
            <p:cNvPr id="6" name="Picture 5" descr="Shape&#10;&#10;Description automatically generated with low confidence">
              <a:extLst>
                <a:ext uri="{FF2B5EF4-FFF2-40B4-BE49-F238E27FC236}">
                  <a16:creationId xmlns:a16="http://schemas.microsoft.com/office/drawing/2014/main" id="{B8342A0B-B124-CFA0-153F-0E9BDBD94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103" y="4423271"/>
              <a:ext cx="1022356" cy="1022356"/>
            </a:xfrm>
            <a:prstGeom prst="rect">
              <a:avLst/>
            </a:prstGeom>
          </p:spPr>
        </p:pic>
      </p:grpSp>
      <p:sp>
        <p:nvSpPr>
          <p:cNvPr id="3" name="TextBox 2">
            <a:extLst>
              <a:ext uri="{FF2B5EF4-FFF2-40B4-BE49-F238E27FC236}">
                <a16:creationId xmlns:a16="http://schemas.microsoft.com/office/drawing/2014/main" id="{514253E1-2C99-E18B-0C2B-8CE61F313FFB}"/>
              </a:ext>
            </a:extLst>
          </p:cNvPr>
          <p:cNvSpPr txBox="1"/>
          <p:nvPr/>
        </p:nvSpPr>
        <p:spPr>
          <a:xfrm>
            <a:off x="8687885" y="1150383"/>
            <a:ext cx="3133344" cy="453293"/>
          </a:xfrm>
          <a:prstGeom prst="rect">
            <a:avLst/>
          </a:prstGeom>
          <a:noFill/>
        </p:spPr>
        <p:txBody>
          <a:bodyPr wrap="square" rtlCol="0">
            <a:noAutofit/>
          </a:bodyPr>
          <a:lstStyle/>
          <a:p>
            <a:pPr algn="ctr"/>
            <a:r>
              <a:rPr lang="en-SG" b="1" dirty="0">
                <a:latin typeface="Arial" panose="020B0604020202020204" pitchFamily="34" charset="0"/>
                <a:cs typeface="Arial" panose="020B0604020202020204" pitchFamily="34" charset="0"/>
              </a:rPr>
              <a:t>Target Audience</a:t>
            </a:r>
          </a:p>
        </p:txBody>
      </p:sp>
      <p:cxnSp>
        <p:nvCxnSpPr>
          <p:cNvPr id="16" name="Straight Connector 15">
            <a:extLst>
              <a:ext uri="{FF2B5EF4-FFF2-40B4-BE49-F238E27FC236}">
                <a16:creationId xmlns:a16="http://schemas.microsoft.com/office/drawing/2014/main" id="{8AF74A01-0DE4-F5FE-2030-F58971FEE8E2}"/>
              </a:ext>
            </a:extLst>
          </p:cNvPr>
          <p:cNvCxnSpPr>
            <a:cxnSpLocks/>
          </p:cNvCxnSpPr>
          <p:nvPr/>
        </p:nvCxnSpPr>
        <p:spPr>
          <a:xfrm>
            <a:off x="4502141" y="1555687"/>
            <a:ext cx="3133344" cy="0"/>
          </a:xfrm>
          <a:prstGeom prst="line">
            <a:avLst/>
          </a:prstGeom>
          <a:ln w="38100">
            <a:solidFill>
              <a:srgbClr val="32124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1A76AAC-5F30-0B6E-0E00-A1F27756BA8D}"/>
              </a:ext>
            </a:extLst>
          </p:cNvPr>
          <p:cNvCxnSpPr>
            <a:cxnSpLocks/>
          </p:cNvCxnSpPr>
          <p:nvPr/>
        </p:nvCxnSpPr>
        <p:spPr>
          <a:xfrm>
            <a:off x="8666051" y="1555687"/>
            <a:ext cx="3133344" cy="0"/>
          </a:xfrm>
          <a:prstGeom prst="line">
            <a:avLst/>
          </a:prstGeom>
          <a:ln w="38100">
            <a:solidFill>
              <a:srgbClr val="3212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5418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20</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B: Services Pages</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application, Teams&#10;&#10;Description automatically generated">
            <a:extLst>
              <a:ext uri="{FF2B5EF4-FFF2-40B4-BE49-F238E27FC236}">
                <a16:creationId xmlns:a16="http://schemas.microsoft.com/office/drawing/2014/main" id="{415B028D-4C4E-57D7-E86D-5D46DA792E8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12557" y="943486"/>
            <a:ext cx="10566885" cy="5391789"/>
          </a:xfrm>
          <a:prstGeom prst="rect">
            <a:avLst/>
          </a:prstGeom>
        </p:spPr>
      </p:pic>
      <p:sp>
        <p:nvSpPr>
          <p:cNvPr id="11" name="TextBox 10">
            <a:extLst>
              <a:ext uri="{FF2B5EF4-FFF2-40B4-BE49-F238E27FC236}">
                <a16:creationId xmlns:a16="http://schemas.microsoft.com/office/drawing/2014/main" id="{13B88FBF-4768-448F-FBE6-67B37717F847}"/>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Trucking</a:t>
            </a:r>
            <a:endParaRPr lang="en-US" sz="2000"/>
          </a:p>
        </p:txBody>
      </p:sp>
    </p:spTree>
    <p:extLst>
      <p:ext uri="{BB962C8B-B14F-4D97-AF65-F5344CB8AC3E}">
        <p14:creationId xmlns:p14="http://schemas.microsoft.com/office/powerpoint/2010/main" val="28909149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21</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B: Services Pages</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201421-B2F3-044E-0A73-551DF4F24882}"/>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Permits</a:t>
            </a:r>
            <a:endParaRPr lang="en-US" sz="2000"/>
          </a:p>
        </p:txBody>
      </p:sp>
      <p:pic>
        <p:nvPicPr>
          <p:cNvPr id="15" name="Picture 14" descr="Graphical user interface, text, application&#10;&#10;Description automatically generated">
            <a:extLst>
              <a:ext uri="{FF2B5EF4-FFF2-40B4-BE49-F238E27FC236}">
                <a16:creationId xmlns:a16="http://schemas.microsoft.com/office/drawing/2014/main" id="{F57B8DC7-DBF8-9F2C-71FF-9B162DF80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5" y="951703"/>
            <a:ext cx="10123889" cy="5383572"/>
          </a:xfrm>
          <a:prstGeom prst="rect">
            <a:avLst/>
          </a:prstGeom>
        </p:spPr>
      </p:pic>
    </p:spTree>
    <p:extLst>
      <p:ext uri="{BB962C8B-B14F-4D97-AF65-F5344CB8AC3E}">
        <p14:creationId xmlns:p14="http://schemas.microsoft.com/office/powerpoint/2010/main" val="41027985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22</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C: Freight Market</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201421-B2F3-044E-0A73-551DF4F24882}"/>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Buy</a:t>
            </a:r>
            <a:endParaRPr lang="en-US" sz="2000"/>
          </a:p>
        </p:txBody>
      </p:sp>
      <p:pic>
        <p:nvPicPr>
          <p:cNvPr id="3" name="Picture 2" descr="Graphical user interface, application&#10;&#10;Description automatically generated">
            <a:extLst>
              <a:ext uri="{FF2B5EF4-FFF2-40B4-BE49-F238E27FC236}">
                <a16:creationId xmlns:a16="http://schemas.microsoft.com/office/drawing/2014/main" id="{B80E6B2F-D6B2-9C0E-EA61-5CC30B32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201" y="522725"/>
            <a:ext cx="7293597" cy="5685691"/>
          </a:xfrm>
          <a:prstGeom prst="rect">
            <a:avLst/>
          </a:prstGeom>
        </p:spPr>
      </p:pic>
    </p:spTree>
    <p:extLst>
      <p:ext uri="{BB962C8B-B14F-4D97-AF65-F5344CB8AC3E}">
        <p14:creationId xmlns:p14="http://schemas.microsoft.com/office/powerpoint/2010/main" val="21301135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23</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C: Freight Market</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201421-B2F3-044E-0A73-551DF4F24882}"/>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Sell</a:t>
            </a:r>
            <a:endParaRPr lang="en-US" sz="2000"/>
          </a:p>
        </p:txBody>
      </p:sp>
      <p:pic>
        <p:nvPicPr>
          <p:cNvPr id="3" name="Picture 2" descr="Graphical user interface, application, Teams&#10;&#10;Description automatically generated">
            <a:extLst>
              <a:ext uri="{FF2B5EF4-FFF2-40B4-BE49-F238E27FC236}">
                <a16:creationId xmlns:a16="http://schemas.microsoft.com/office/drawing/2014/main" id="{E69F811E-1E5D-7F2F-8D95-09CC2A81E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26" y="943480"/>
            <a:ext cx="10572547" cy="5226202"/>
          </a:xfrm>
          <a:prstGeom prst="rect">
            <a:avLst/>
          </a:prstGeom>
        </p:spPr>
      </p:pic>
    </p:spTree>
    <p:extLst>
      <p:ext uri="{BB962C8B-B14F-4D97-AF65-F5344CB8AC3E}">
        <p14:creationId xmlns:p14="http://schemas.microsoft.com/office/powerpoint/2010/main" val="2378860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24</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1" y="101970"/>
            <a:ext cx="10869835" cy="400110"/>
          </a:xfrm>
          <a:prstGeom prst="rect">
            <a:avLst/>
          </a:prstGeom>
          <a:noFill/>
        </p:spPr>
        <p:txBody>
          <a:bodyPr wrap="square" rtlCol="0">
            <a:spAutoFit/>
          </a:bodyPr>
          <a:lstStyle/>
          <a:p>
            <a:r>
              <a:rPr lang="en-SG" sz="2000" b="1">
                <a:latin typeface="Arial"/>
              </a:rPr>
              <a:t>Appendix C: Freight Market</a:t>
            </a:r>
            <a:endParaRPr lang="en-US" sz="2000"/>
          </a:p>
        </p:txBody>
      </p:sp>
      <p:cxnSp>
        <p:nvCxnSpPr>
          <p:cNvPr id="18" name="Straight Connector 17">
            <a:extLst>
              <a:ext uri="{FF2B5EF4-FFF2-40B4-BE49-F238E27FC236}">
                <a16:creationId xmlns:a16="http://schemas.microsoft.com/office/drawing/2014/main" id="{63B65C92-11EE-5843-8B33-EB2D9128EFCA}"/>
              </a:ext>
            </a:extLst>
          </p:cNvPr>
          <p:cNvCxnSpPr>
            <a:cxnSpLocks/>
          </p:cNvCxnSpPr>
          <p:nvPr/>
        </p:nvCxnSpPr>
        <p:spPr>
          <a:xfrm>
            <a:off x="353368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201421-B2F3-044E-0A73-551DF4F24882}"/>
              </a:ext>
            </a:extLst>
          </p:cNvPr>
          <p:cNvSpPr txBox="1"/>
          <p:nvPr/>
        </p:nvSpPr>
        <p:spPr>
          <a:xfrm>
            <a:off x="379411" y="522725"/>
            <a:ext cx="10869835" cy="400110"/>
          </a:xfrm>
          <a:prstGeom prst="rect">
            <a:avLst/>
          </a:prstGeom>
          <a:noFill/>
        </p:spPr>
        <p:txBody>
          <a:bodyPr wrap="square" rtlCol="0">
            <a:spAutoFit/>
          </a:bodyPr>
          <a:lstStyle/>
          <a:p>
            <a:r>
              <a:rPr lang="en-SG" sz="2000">
                <a:latin typeface="Arial"/>
              </a:rPr>
              <a:t>Manage</a:t>
            </a:r>
            <a:endParaRPr lang="en-US" sz="2000"/>
          </a:p>
        </p:txBody>
      </p:sp>
      <p:pic>
        <p:nvPicPr>
          <p:cNvPr id="3" name="Picture 2" descr="Graphical user interface, application, Teams&#10;&#10;Description automatically generated">
            <a:extLst>
              <a:ext uri="{FF2B5EF4-FFF2-40B4-BE49-F238E27FC236}">
                <a16:creationId xmlns:a16="http://schemas.microsoft.com/office/drawing/2014/main" id="{E053DB08-8E5F-B7D5-FDEE-74D333D32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38" y="943480"/>
            <a:ext cx="10640724" cy="5259902"/>
          </a:xfrm>
          <a:prstGeom prst="rect">
            <a:avLst/>
          </a:prstGeom>
        </p:spPr>
      </p:pic>
    </p:spTree>
    <p:extLst>
      <p:ext uri="{BB962C8B-B14F-4D97-AF65-F5344CB8AC3E}">
        <p14:creationId xmlns:p14="http://schemas.microsoft.com/office/powerpoint/2010/main" val="1448406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B16C772-41B2-8C4D-B74A-4691A06609CD}"/>
              </a:ext>
            </a:extLst>
          </p:cNvPr>
          <p:cNvSpPr txBox="1"/>
          <p:nvPr/>
        </p:nvSpPr>
        <p:spPr>
          <a:xfrm>
            <a:off x="597905" y="6191207"/>
            <a:ext cx="5257800" cy="27699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Sources: SMU, MAS, MOE, Quark</a:t>
            </a:r>
          </a:p>
        </p:txBody>
      </p:sp>
      <p:cxnSp>
        <p:nvCxnSpPr>
          <p:cNvPr id="8" name="Straight Connector 7">
            <a:extLst>
              <a:ext uri="{FF2B5EF4-FFF2-40B4-BE49-F238E27FC236}">
                <a16:creationId xmlns:a16="http://schemas.microsoft.com/office/drawing/2014/main" id="{61993025-FBE3-B949-84AC-32D513F5491D}"/>
              </a:ext>
            </a:extLst>
          </p:cNvPr>
          <p:cNvCxnSpPr>
            <a:cxnSpLocks/>
          </p:cNvCxnSpPr>
          <p:nvPr/>
        </p:nvCxnSpPr>
        <p:spPr>
          <a:xfrm>
            <a:off x="1060161" y="6484536"/>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8E9FDD-1A5C-5B49-A3F5-927BF9C71FEF}"/>
              </a:ext>
            </a:extLst>
          </p:cNvPr>
          <p:cNvSpPr txBox="1"/>
          <p:nvPr/>
        </p:nvSpPr>
        <p:spPr>
          <a:xfrm>
            <a:off x="379412" y="101970"/>
            <a:ext cx="10020300" cy="1015663"/>
          </a:xfrm>
          <a:prstGeom prst="rect">
            <a:avLst/>
          </a:prstGeom>
          <a:noFill/>
        </p:spPr>
        <p:txBody>
          <a:bodyPr wrap="square" lIns="91440" tIns="45720" rIns="91440" bIns="45720" rtlCol="0" anchor="t">
            <a:spAutoFit/>
          </a:bodyPr>
          <a:lstStyle/>
          <a:p>
            <a:r>
              <a:rPr lang="en-SG" sz="2000" b="1" dirty="0">
                <a:latin typeface="Arial"/>
                <a:cs typeface="Arial"/>
              </a:rPr>
              <a:t>The Problem (PS1): PSA needs to go beyond being a commercial landlord by </a:t>
            </a:r>
            <a:r>
              <a:rPr lang="en-SG" sz="2000" b="1" dirty="0">
                <a:solidFill>
                  <a:srgbClr val="2D2D82"/>
                </a:solidFill>
                <a:latin typeface="Arial"/>
                <a:cs typeface="Arial"/>
              </a:rPr>
              <a:t>providing services</a:t>
            </a:r>
            <a:r>
              <a:rPr lang="en-SG" sz="2000" b="1" dirty="0">
                <a:latin typeface="Arial"/>
                <a:cs typeface="Arial"/>
              </a:rPr>
              <a:t> that could </a:t>
            </a:r>
            <a:r>
              <a:rPr lang="en-SG" sz="2000" b="1" dirty="0">
                <a:solidFill>
                  <a:srgbClr val="2D2D82"/>
                </a:solidFill>
                <a:latin typeface="Arial"/>
                <a:cs typeface="Arial"/>
              </a:rPr>
              <a:t>benefit the KD community</a:t>
            </a:r>
            <a:r>
              <a:rPr lang="en-SG" sz="2000" b="1" dirty="0">
                <a:latin typeface="Arial"/>
                <a:cs typeface="Arial"/>
              </a:rPr>
              <a:t> and </a:t>
            </a:r>
            <a:r>
              <a:rPr lang="en-SG" sz="2000" b="1" dirty="0">
                <a:solidFill>
                  <a:srgbClr val="2D2D82"/>
                </a:solidFill>
                <a:latin typeface="Arial"/>
                <a:cs typeface="Arial"/>
              </a:rPr>
              <a:t>generating revenue </a:t>
            </a:r>
            <a:r>
              <a:rPr lang="en-SG" sz="2000" b="1" dirty="0">
                <a:latin typeface="Arial"/>
                <a:cs typeface="Arial"/>
              </a:rPr>
              <a:t>in the process</a:t>
            </a:r>
            <a:endParaRPr lang="en-SG" sz="2000" b="1" dirty="0">
              <a:solidFill>
                <a:srgbClr val="2D2D8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8268BEE-FD98-4BE8-A82C-86DCA3679AE4}"/>
              </a:ext>
            </a:extLst>
          </p:cNvPr>
          <p:cNvSpPr txBox="1"/>
          <p:nvPr/>
        </p:nvSpPr>
        <p:spPr>
          <a:xfrm>
            <a:off x="11582399" y="6211675"/>
            <a:ext cx="613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73A5853-4FE5-5746-9E19-BA65CAB6CE0E}"/>
              </a:ext>
            </a:extLst>
          </p:cNvPr>
          <p:cNvSpPr>
            <a:spLocks noGrp="1"/>
          </p:cNvSpPr>
          <p:nvPr>
            <p:ph type="sldNum" sz="quarter" idx="12"/>
          </p:nvPr>
        </p:nvSpPr>
        <p:spPr/>
        <p:txBody>
          <a:bodyPr/>
          <a:lstStyle/>
          <a:p>
            <a:fld id="{330EA680-D336-4FF7-8B7A-9848BB0A1C32}" type="slidenum">
              <a:rPr lang="en-GB" smtClean="0">
                <a:latin typeface="Arial" panose="020B0604020202020204" pitchFamily="34" charset="0"/>
                <a:cs typeface="Arial" panose="020B0604020202020204" pitchFamily="34" charset="0"/>
              </a:rPr>
              <a:pPr/>
              <a:t>3</a:t>
            </a:fld>
            <a:endParaRPr lang="en-GB">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2E36AF9-6436-8547-8F5E-E99BE1934E32}"/>
              </a:ext>
            </a:extLst>
          </p:cNvPr>
          <p:cNvSpPr/>
          <p:nvPr/>
        </p:nvSpPr>
        <p:spPr>
          <a:xfrm>
            <a:off x="8825273" y="1088624"/>
            <a:ext cx="2955221" cy="245976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ED1D81DE-71D0-A24A-ABF6-7EFB01F647AF}"/>
              </a:ext>
            </a:extLst>
          </p:cNvPr>
          <p:cNvSpPr/>
          <p:nvPr/>
        </p:nvSpPr>
        <p:spPr>
          <a:xfrm>
            <a:off x="5663519" y="1103803"/>
            <a:ext cx="2981216" cy="24761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71A0EB9E-0BEE-E44F-885F-56F48167EE36}"/>
              </a:ext>
            </a:extLst>
          </p:cNvPr>
          <p:cNvSpPr/>
          <p:nvPr/>
        </p:nvSpPr>
        <p:spPr>
          <a:xfrm>
            <a:off x="2455437" y="1103803"/>
            <a:ext cx="2981216" cy="245977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B931057C-7961-BA40-8B95-930F2C8D7B6E}"/>
              </a:ext>
            </a:extLst>
          </p:cNvPr>
          <p:cNvSpPr/>
          <p:nvPr/>
        </p:nvSpPr>
        <p:spPr>
          <a:xfrm>
            <a:off x="425741" y="1103803"/>
            <a:ext cx="1776584" cy="24760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Opportunities </a:t>
            </a:r>
          </a:p>
        </p:txBody>
      </p:sp>
      <p:sp>
        <p:nvSpPr>
          <p:cNvPr id="20" name="Rectangle 19">
            <a:extLst>
              <a:ext uri="{FF2B5EF4-FFF2-40B4-BE49-F238E27FC236}">
                <a16:creationId xmlns:a16="http://schemas.microsoft.com/office/drawing/2014/main" id="{4AFBD7DC-9BB5-BE47-8889-3E75517AF021}"/>
              </a:ext>
            </a:extLst>
          </p:cNvPr>
          <p:cNvSpPr/>
          <p:nvPr/>
        </p:nvSpPr>
        <p:spPr>
          <a:xfrm>
            <a:off x="425741" y="3709955"/>
            <a:ext cx="1776584" cy="20570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Who benefits?</a:t>
            </a:r>
          </a:p>
        </p:txBody>
      </p:sp>
      <p:grpSp>
        <p:nvGrpSpPr>
          <p:cNvPr id="25" name="Group 24">
            <a:extLst>
              <a:ext uri="{FF2B5EF4-FFF2-40B4-BE49-F238E27FC236}">
                <a16:creationId xmlns:a16="http://schemas.microsoft.com/office/drawing/2014/main" id="{F4D71DA0-6AA8-5F4F-8705-4AB9E6A5E789}"/>
              </a:ext>
            </a:extLst>
          </p:cNvPr>
          <p:cNvGrpSpPr/>
          <p:nvPr/>
        </p:nvGrpSpPr>
        <p:grpSpPr>
          <a:xfrm>
            <a:off x="2441581" y="3579903"/>
            <a:ext cx="9310822" cy="2187105"/>
            <a:chOff x="2420750" y="3705280"/>
            <a:chExt cx="2955235" cy="2187105"/>
          </a:xfrm>
        </p:grpSpPr>
        <p:sp>
          <p:nvSpPr>
            <p:cNvPr id="26" name="Rectangle 25">
              <a:extLst>
                <a:ext uri="{FF2B5EF4-FFF2-40B4-BE49-F238E27FC236}">
                  <a16:creationId xmlns:a16="http://schemas.microsoft.com/office/drawing/2014/main" id="{8517A652-9D2F-EB49-BB31-C702E63459C3}"/>
                </a:ext>
              </a:extLst>
            </p:cNvPr>
            <p:cNvSpPr/>
            <p:nvPr/>
          </p:nvSpPr>
          <p:spPr>
            <a:xfrm>
              <a:off x="2420750" y="3838084"/>
              <a:ext cx="2955235" cy="205430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dirty="0">
                <a:solidFill>
                  <a:schemeClr val="tx1"/>
                </a:solidFill>
                <a:latin typeface="Arial" panose="020B0604020202020204" pitchFamily="34" charset="0"/>
                <a:cs typeface="Arial" panose="020B0604020202020204" pitchFamily="34" charset="0"/>
              </a:endParaRPr>
            </a:p>
            <a:p>
              <a:pPr algn="ctr"/>
              <a:r>
                <a:rPr lang="en-SG" sz="1600" dirty="0">
                  <a:solidFill>
                    <a:schemeClr val="tx1"/>
                  </a:solidFill>
                  <a:latin typeface="Arial" panose="020B0604020202020204" pitchFamily="34" charset="0"/>
                  <a:cs typeface="Arial" panose="020B0604020202020204" pitchFamily="34" charset="0"/>
                </a:rPr>
                <a:t>Keppel </a:t>
              </a:r>
              <a:r>
                <a:rPr lang="en-SG" sz="1600" dirty="0" err="1">
                  <a:solidFill>
                    <a:schemeClr val="tx1"/>
                  </a:solidFill>
                  <a:latin typeface="Arial" panose="020B0604020202020204" pitchFamily="34" charset="0"/>
                  <a:cs typeface="Arial" panose="020B0604020202020204" pitchFamily="34" charset="0"/>
                </a:rPr>
                <a:t>Distripark</a:t>
              </a:r>
              <a:r>
                <a:rPr lang="en-SG" sz="1600" dirty="0">
                  <a:solidFill>
                    <a:schemeClr val="tx1"/>
                  </a:solidFill>
                  <a:latin typeface="Arial" panose="020B0604020202020204" pitchFamily="34" charset="0"/>
                  <a:cs typeface="Arial" panose="020B0604020202020204" pitchFamily="34" charset="0"/>
                </a:rPr>
                <a:t> (KD) Tenants benefit through increased operation synergies</a:t>
              </a:r>
            </a:p>
            <a:p>
              <a:pPr algn="ctr"/>
              <a:r>
                <a:rPr lang="en-SG" sz="1600" dirty="0">
                  <a:solidFill>
                    <a:schemeClr val="tx1"/>
                  </a:solidFill>
                  <a:latin typeface="Arial" panose="020B0604020202020204" pitchFamily="34" charset="0"/>
                  <a:cs typeface="Arial" panose="020B0604020202020204" pitchFamily="34" charset="0"/>
                </a:rPr>
                <a:t>PSA benefits through increased revenue streams</a:t>
              </a:r>
            </a:p>
            <a:p>
              <a:pPr algn="ctr"/>
              <a:r>
                <a:rPr lang="en-SG" sz="1600" dirty="0">
                  <a:solidFill>
                    <a:schemeClr val="tx1"/>
                  </a:solidFill>
                  <a:latin typeface="Arial" panose="020B0604020202020204" pitchFamily="34" charset="0"/>
                  <a:cs typeface="Arial" panose="020B0604020202020204" pitchFamily="34" charset="0"/>
                </a:rPr>
                <a:t>Companies </a:t>
              </a:r>
              <a:r>
                <a:rPr lang="en-US" sz="1600" dirty="0">
                  <a:solidFill>
                    <a:schemeClr val="tx1"/>
                  </a:solidFill>
                  <a:latin typeface="Arial" panose="020B0604020202020204" pitchFamily="34" charset="0"/>
                  <a:cs typeface="Arial" panose="020B0604020202020204" pitchFamily="34" charset="0"/>
                </a:rPr>
                <a:t>looking to utilize Keppel </a:t>
              </a:r>
              <a:r>
                <a:rPr lang="en-US" sz="1600" dirty="0" err="1">
                  <a:solidFill>
                    <a:schemeClr val="tx1"/>
                  </a:solidFill>
                  <a:latin typeface="Arial" panose="020B0604020202020204" pitchFamily="34" charset="0"/>
                  <a:cs typeface="Arial" panose="020B0604020202020204" pitchFamily="34" charset="0"/>
                </a:rPr>
                <a:t>Distripark</a:t>
              </a:r>
              <a:r>
                <a:rPr lang="en-US" sz="1600" dirty="0">
                  <a:solidFill>
                    <a:schemeClr val="tx1"/>
                  </a:solidFill>
                  <a:latin typeface="Arial" panose="020B0604020202020204" pitchFamily="34" charset="0"/>
                  <a:cs typeface="Arial" panose="020B0604020202020204" pitchFamily="34" charset="0"/>
                </a:rPr>
                <a:t> for storage</a:t>
              </a:r>
              <a:endParaRPr lang="en-SG" sz="1600" dirty="0">
                <a:solidFill>
                  <a:schemeClr val="tx1"/>
                </a:solidFill>
                <a:latin typeface="Arial" panose="020B0604020202020204" pitchFamily="34" charset="0"/>
                <a:cs typeface="Arial" panose="020B0604020202020204" pitchFamily="34" charset="0"/>
              </a:endParaRPr>
            </a:p>
          </p:txBody>
        </p:sp>
        <p:sp>
          <p:nvSpPr>
            <p:cNvPr id="27" name="Triangle 26">
              <a:extLst>
                <a:ext uri="{FF2B5EF4-FFF2-40B4-BE49-F238E27FC236}">
                  <a16:creationId xmlns:a16="http://schemas.microsoft.com/office/drawing/2014/main" id="{E36832D5-C28C-3B48-89B3-099D68657402}"/>
                </a:ext>
              </a:extLst>
            </p:cNvPr>
            <p:cNvSpPr/>
            <p:nvPr/>
          </p:nvSpPr>
          <p:spPr>
            <a:xfrm rot="10800000">
              <a:off x="3501377" y="3705280"/>
              <a:ext cx="802776" cy="4053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45" name="TextBox 44">
            <a:extLst>
              <a:ext uri="{FF2B5EF4-FFF2-40B4-BE49-F238E27FC236}">
                <a16:creationId xmlns:a16="http://schemas.microsoft.com/office/drawing/2014/main" id="{885F917F-427F-8E40-B6AF-4B18390E44C2}"/>
              </a:ext>
            </a:extLst>
          </p:cNvPr>
          <p:cNvSpPr txBox="1"/>
          <p:nvPr/>
        </p:nvSpPr>
        <p:spPr>
          <a:xfrm>
            <a:off x="2455437" y="1986624"/>
            <a:ext cx="2968225" cy="1261884"/>
          </a:xfrm>
          <a:prstGeom prst="rect">
            <a:avLst/>
          </a:prstGeom>
          <a:noFill/>
        </p:spPr>
        <p:txBody>
          <a:bodyPr wrap="square" rtlCol="0">
            <a:spAutoFit/>
          </a:bodyPr>
          <a:lstStyle/>
          <a:p>
            <a:pPr algn="ctr"/>
            <a:r>
              <a:rPr lang="en-US" sz="2000" b="1" dirty="0">
                <a:solidFill>
                  <a:srgbClr val="2D2D82"/>
                </a:solidFill>
                <a:latin typeface="Arial" panose="020B0604020202020204" pitchFamily="34" charset="0"/>
                <a:cs typeface="Arial" panose="020B0604020202020204" pitchFamily="34" charset="0"/>
              </a:rPr>
              <a:t>Broker</a:t>
            </a:r>
            <a:endParaRPr lang="en-US" sz="3500" b="1" dirty="0">
              <a:solidFill>
                <a:srgbClr val="2D2D82"/>
              </a:solidFill>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for sharing of physical resources such as warehouse space, handling equipment, trailers and pallets.</a:t>
            </a:r>
            <a:endParaRPr lang="en-US" sz="1400" b="1" dirty="0">
              <a:solidFill>
                <a:srgbClr val="4E1C62"/>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340818EE-2543-E34E-9048-51EB88AC0F0C}"/>
              </a:ext>
            </a:extLst>
          </p:cNvPr>
          <p:cNvSpPr txBox="1"/>
          <p:nvPr/>
        </p:nvSpPr>
        <p:spPr>
          <a:xfrm>
            <a:off x="5650528" y="1924074"/>
            <a:ext cx="2955234" cy="1569660"/>
          </a:xfrm>
          <a:prstGeom prst="rect">
            <a:avLst/>
          </a:prstGeom>
          <a:noFill/>
        </p:spPr>
        <p:txBody>
          <a:bodyPr wrap="square" rtlCol="0">
            <a:spAutoFit/>
          </a:bodyPr>
          <a:lstStyle/>
          <a:p>
            <a:pPr algn="ctr"/>
            <a:r>
              <a:rPr lang="en-US" sz="2000" b="1" dirty="0">
                <a:solidFill>
                  <a:srgbClr val="2D2D82"/>
                </a:solidFill>
                <a:latin typeface="Arial" panose="020B0604020202020204" pitchFamily="34" charset="0"/>
                <a:cs typeface="Arial" panose="020B0604020202020204" pitchFamily="34" charset="0"/>
              </a:rPr>
              <a:t>Master Service Provider </a:t>
            </a:r>
            <a:endParaRPr lang="en-US" sz="1050" b="1" dirty="0">
              <a:solidFill>
                <a:srgbClr val="4E1C62"/>
              </a:solidFill>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of services including supply of </a:t>
            </a:r>
            <a:r>
              <a:rPr lang="en-US" sz="1400" dirty="0" err="1">
                <a:latin typeface="Arial" panose="020B0604020202020204" pitchFamily="34" charset="0"/>
                <a:cs typeface="Arial" panose="020B0604020202020204" pitchFamily="34" charset="0"/>
              </a:rPr>
              <a:t>labour</a:t>
            </a:r>
            <a:r>
              <a:rPr lang="en-US" sz="1400" dirty="0">
                <a:latin typeface="Arial" panose="020B0604020202020204" pitchFamily="34" charset="0"/>
                <a:cs typeface="Arial" panose="020B0604020202020204" pitchFamily="34" charset="0"/>
              </a:rPr>
              <a:t> for container unstuffing /stuffing, trucking, storage, railing, permit documentations, etc. </a:t>
            </a:r>
          </a:p>
        </p:txBody>
      </p:sp>
      <p:sp>
        <p:nvSpPr>
          <p:cNvPr id="47" name="TextBox 46">
            <a:extLst>
              <a:ext uri="{FF2B5EF4-FFF2-40B4-BE49-F238E27FC236}">
                <a16:creationId xmlns:a16="http://schemas.microsoft.com/office/drawing/2014/main" id="{1EE2C41C-27CC-0741-AE3D-0336E45638E0}"/>
              </a:ext>
            </a:extLst>
          </p:cNvPr>
          <p:cNvSpPr txBox="1"/>
          <p:nvPr/>
        </p:nvSpPr>
        <p:spPr>
          <a:xfrm>
            <a:off x="8786300" y="1984311"/>
            <a:ext cx="2955234" cy="1107996"/>
          </a:xfrm>
          <a:prstGeom prst="rect">
            <a:avLst/>
          </a:prstGeom>
          <a:noFill/>
        </p:spPr>
        <p:txBody>
          <a:bodyPr wrap="square" rtlCol="0">
            <a:spAutoFit/>
          </a:bodyPr>
          <a:lstStyle/>
          <a:p>
            <a:pPr algn="ctr"/>
            <a:r>
              <a:rPr lang="en-US" sz="2400" b="1" dirty="0">
                <a:solidFill>
                  <a:srgbClr val="2D2D82"/>
                </a:solidFill>
                <a:latin typeface="Arial" panose="020B0604020202020204" pitchFamily="34" charset="0"/>
                <a:cs typeface="Arial" panose="020B0604020202020204" pitchFamily="34" charset="0"/>
              </a:rPr>
              <a:t>Cargo Marketplace </a:t>
            </a:r>
            <a:endParaRPr lang="en-US" sz="1100" b="1" dirty="0">
              <a:solidFill>
                <a:srgbClr val="4E1C62"/>
              </a:solidFill>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For cargo consolidators and freight forwarders to buy or sell excess cargo space for various trade lanes</a:t>
            </a:r>
            <a:endParaRPr lang="en-US" sz="3200" dirty="0">
              <a:latin typeface="Arial" panose="020B0604020202020204" pitchFamily="34" charset="0"/>
              <a:cs typeface="Arial" panose="020B0604020202020204" pitchFamily="34" charset="0"/>
            </a:endParaRPr>
          </a:p>
        </p:txBody>
      </p:sp>
      <p:pic>
        <p:nvPicPr>
          <p:cNvPr id="5" name="Picture 4" descr="Icon&#10;&#10;Description automatically generated">
            <a:extLst>
              <a:ext uri="{FF2B5EF4-FFF2-40B4-BE49-F238E27FC236}">
                <a16:creationId xmlns:a16="http://schemas.microsoft.com/office/drawing/2014/main" id="{DAF370D3-5834-81F0-0A94-33CA07548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0483" y="1202133"/>
            <a:ext cx="784800" cy="784800"/>
          </a:xfrm>
          <a:prstGeom prst="rect">
            <a:avLst/>
          </a:prstGeom>
        </p:spPr>
      </p:pic>
      <p:pic>
        <p:nvPicPr>
          <p:cNvPr id="7" name="Picture 6" descr="Icon&#10;&#10;Description automatically generated">
            <a:extLst>
              <a:ext uri="{FF2B5EF4-FFF2-40B4-BE49-F238E27FC236}">
                <a16:creationId xmlns:a16="http://schemas.microsoft.com/office/drawing/2014/main" id="{C10638EA-5148-4B16-7FFE-96024D714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929" y="1159644"/>
            <a:ext cx="786432" cy="786432"/>
          </a:xfrm>
          <a:prstGeom prst="rect">
            <a:avLst/>
          </a:prstGeom>
        </p:spPr>
      </p:pic>
      <p:pic>
        <p:nvPicPr>
          <p:cNvPr id="13" name="Picture 12" descr="Icon&#10;&#10;Description automatically generated">
            <a:extLst>
              <a:ext uri="{FF2B5EF4-FFF2-40B4-BE49-F238E27FC236}">
                <a16:creationId xmlns:a16="http://schemas.microsoft.com/office/drawing/2014/main" id="{045E1343-E66D-0BE7-B0CA-93E2DA2168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3645" y="1208118"/>
            <a:ext cx="784800" cy="784800"/>
          </a:xfrm>
          <a:prstGeom prst="rect">
            <a:avLst/>
          </a:prstGeom>
        </p:spPr>
      </p:pic>
    </p:spTree>
    <p:extLst>
      <p:ext uri="{BB962C8B-B14F-4D97-AF65-F5344CB8AC3E}">
        <p14:creationId xmlns:p14="http://schemas.microsoft.com/office/powerpoint/2010/main" val="30301401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iangle 18">
            <a:extLst>
              <a:ext uri="{FF2B5EF4-FFF2-40B4-BE49-F238E27FC236}">
                <a16:creationId xmlns:a16="http://schemas.microsoft.com/office/drawing/2014/main" id="{77D34CE6-AAAC-0C42-AD47-6AEC70AE34C6}"/>
              </a:ext>
            </a:extLst>
          </p:cNvPr>
          <p:cNvSpPr/>
          <p:nvPr/>
        </p:nvSpPr>
        <p:spPr>
          <a:xfrm rot="16200000">
            <a:off x="2630112" y="3505262"/>
            <a:ext cx="3470308" cy="1314911"/>
          </a:xfrm>
          <a:prstGeom prst="triangle">
            <a:avLst>
              <a:gd name="adj" fmla="val 41779"/>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Rectangle 10">
            <a:extLst>
              <a:ext uri="{FF2B5EF4-FFF2-40B4-BE49-F238E27FC236}">
                <a16:creationId xmlns:a16="http://schemas.microsoft.com/office/drawing/2014/main" id="{FC39614A-EC05-A74B-9992-522FEE8B4735}"/>
              </a:ext>
            </a:extLst>
          </p:cNvPr>
          <p:cNvSpPr/>
          <p:nvPr/>
        </p:nvSpPr>
        <p:spPr>
          <a:xfrm>
            <a:off x="0" y="881929"/>
            <a:ext cx="12191999" cy="1274239"/>
          </a:xfrm>
          <a:prstGeom prst="rect">
            <a:avLst/>
          </a:prstGeom>
          <a:gradFill flip="none" rotWithShape="1">
            <a:gsLst>
              <a:gs pos="27000">
                <a:srgbClr val="2D2D82"/>
              </a:gs>
              <a:gs pos="100000">
                <a:srgbClr val="9EDFEA"/>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9BB0D93-9D2F-3047-95B6-EEAB6F5BCABD}"/>
              </a:ext>
            </a:extLst>
          </p:cNvPr>
          <p:cNvSpPr/>
          <p:nvPr/>
        </p:nvSpPr>
        <p:spPr>
          <a:xfrm>
            <a:off x="4444181" y="1250711"/>
            <a:ext cx="7246374" cy="554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b="1">
                <a:latin typeface="Arial" panose="020B0604020202020204" pitchFamily="34" charset="0"/>
                <a:cs typeface="Arial" panose="020B0604020202020204" pitchFamily="34" charset="0"/>
              </a:rPr>
              <a:t>A community platform to enhance </a:t>
            </a:r>
            <a:r>
              <a:rPr lang="en-US" sz="2400" b="1">
                <a:solidFill>
                  <a:srgbClr val="9EDFEA"/>
                </a:solidFill>
                <a:latin typeface="Arial" panose="020B0604020202020204" pitchFamily="34" charset="0"/>
                <a:cs typeface="Arial" panose="020B0604020202020204" pitchFamily="34" charset="0"/>
              </a:rPr>
              <a:t>operation synergies and generate revenue </a:t>
            </a:r>
            <a:r>
              <a:rPr lang="en-US" sz="2400" b="1">
                <a:latin typeface="Arial" panose="020B0604020202020204" pitchFamily="34" charset="0"/>
                <a:cs typeface="Arial" panose="020B0604020202020204" pitchFamily="34" charset="0"/>
              </a:rPr>
              <a:t>from Container Freight Stations</a:t>
            </a:r>
          </a:p>
        </p:txBody>
      </p:sp>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4</a:t>
            </a:fld>
            <a:endParaRPr lang="en-GB"/>
          </a:p>
        </p:txBody>
      </p:sp>
      <p:grpSp>
        <p:nvGrpSpPr>
          <p:cNvPr id="6" name="Group 5">
            <a:extLst>
              <a:ext uri="{FF2B5EF4-FFF2-40B4-BE49-F238E27FC236}">
                <a16:creationId xmlns:a16="http://schemas.microsoft.com/office/drawing/2014/main" id="{FDD4B8E1-D20C-414E-91F9-E884385150BD}"/>
              </a:ext>
            </a:extLst>
          </p:cNvPr>
          <p:cNvGrpSpPr/>
          <p:nvPr/>
        </p:nvGrpSpPr>
        <p:grpSpPr>
          <a:xfrm>
            <a:off x="680518" y="2387303"/>
            <a:ext cx="3504458" cy="3665689"/>
            <a:chOff x="8604157" y="1124710"/>
            <a:chExt cx="2743200" cy="4144778"/>
          </a:xfrm>
        </p:grpSpPr>
        <p:sp>
          <p:nvSpPr>
            <p:cNvPr id="7" name="Rectangle 6">
              <a:extLst>
                <a:ext uri="{FF2B5EF4-FFF2-40B4-BE49-F238E27FC236}">
                  <a16:creationId xmlns:a16="http://schemas.microsoft.com/office/drawing/2014/main" id="{BA357B70-2074-9548-9030-50CB6658FF23}"/>
                </a:ext>
              </a:extLst>
            </p:cNvPr>
            <p:cNvSpPr/>
            <p:nvPr/>
          </p:nvSpPr>
          <p:spPr>
            <a:xfrm>
              <a:off x="8604157" y="1810962"/>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One Stop Solution</a:t>
              </a:r>
            </a:p>
            <a:p>
              <a:pPr marL="171450" indent="-171450" algn="ctr">
                <a:buFontTx/>
                <a:buChar char="-"/>
              </a:pPr>
              <a:r>
                <a:rPr lang="en-US" sz="1200">
                  <a:solidFill>
                    <a:schemeClr val="tx1"/>
                  </a:solidFill>
                  <a:latin typeface="Arial" panose="020B0604020202020204" pitchFamily="34" charset="0"/>
                  <a:cs typeface="Arial" panose="020B0604020202020204" pitchFamily="34" charset="0"/>
                </a:rPr>
                <a:t>Extensible platform</a:t>
              </a:r>
            </a:p>
            <a:p>
              <a:pPr marL="171450" indent="-171450" algn="ctr">
                <a:buFontTx/>
                <a:buChar char="-"/>
              </a:pPr>
              <a:r>
                <a:rPr lang="en-US" sz="1200">
                  <a:solidFill>
                    <a:schemeClr val="tx1"/>
                  </a:solidFill>
                  <a:latin typeface="Arial" panose="020B0604020202020204" pitchFamily="34" charset="0"/>
                  <a:cs typeface="Arial" panose="020B0604020202020204" pitchFamily="34" charset="0"/>
                </a:rPr>
                <a:t>Operation synergies</a:t>
              </a:r>
              <a:endParaRPr lang="en-US" sz="1200">
                <a:solidFill>
                  <a:srgbClr val="372DA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59F3535-F36B-E945-B74F-F16B07528F6B}"/>
                </a:ext>
              </a:extLst>
            </p:cNvPr>
            <p:cNvSpPr/>
            <p:nvPr/>
          </p:nvSpPr>
          <p:spPr>
            <a:xfrm>
              <a:off x="8604157" y="1124710"/>
              <a:ext cx="2743200" cy="5541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Key Benefits</a:t>
              </a:r>
            </a:p>
          </p:txBody>
        </p:sp>
        <p:sp>
          <p:nvSpPr>
            <p:cNvPr id="9" name="Rectangle 8">
              <a:extLst>
                <a:ext uri="{FF2B5EF4-FFF2-40B4-BE49-F238E27FC236}">
                  <a16:creationId xmlns:a16="http://schemas.microsoft.com/office/drawing/2014/main" id="{AD7F5346-2346-0740-ACC9-4188D9827F18}"/>
                </a:ext>
              </a:extLst>
            </p:cNvPr>
            <p:cNvSpPr/>
            <p:nvPr/>
          </p:nvSpPr>
          <p:spPr>
            <a:xfrm>
              <a:off x="8604157" y="299744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Supply Chain Digitalization</a:t>
              </a:r>
            </a:p>
            <a:p>
              <a:pPr marL="171450" indent="-171450" algn="ctr">
                <a:buFontTx/>
                <a:buChar char="-"/>
              </a:pPr>
              <a:r>
                <a:rPr lang="en-US" sz="1200">
                  <a:solidFill>
                    <a:schemeClr val="tx1"/>
                  </a:solidFill>
                  <a:latin typeface="Arial" panose="020B0604020202020204" pitchFamily="34" charset="0"/>
                  <a:cs typeface="Arial" panose="020B0604020202020204" pitchFamily="34" charset="0"/>
                </a:rPr>
                <a:t>Improve efficiency</a:t>
              </a:r>
            </a:p>
            <a:p>
              <a:pPr marL="171450" indent="-171450" algn="ctr">
                <a:buFontTx/>
                <a:buChar char="-"/>
              </a:pPr>
              <a:r>
                <a:rPr lang="en-US" sz="1200">
                  <a:solidFill>
                    <a:schemeClr val="tx1"/>
                  </a:solidFill>
                  <a:latin typeface="Arial" panose="020B0604020202020204" pitchFamily="34" charset="0"/>
                  <a:cs typeface="Arial" panose="020B0604020202020204" pitchFamily="34" charset="0"/>
                </a:rPr>
                <a:t>Minimize human-error</a:t>
              </a:r>
            </a:p>
            <a:p>
              <a:pPr marL="171450" indent="-171450" algn="ctr">
                <a:buFontTx/>
                <a:buChar char="-"/>
              </a:pPr>
              <a:r>
                <a:rPr lang="en-US" sz="1200">
                  <a:solidFill>
                    <a:schemeClr val="tx1"/>
                  </a:solidFill>
                  <a:latin typeface="Arial" panose="020B0604020202020204" pitchFamily="34" charset="0"/>
                  <a:cs typeface="Arial" panose="020B0604020202020204" pitchFamily="34" charset="0"/>
                </a:rPr>
                <a:t>Automation</a:t>
              </a:r>
              <a:endParaRPr lang="en-US" sz="1200">
                <a:solidFill>
                  <a:srgbClr val="372DA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AE3A5A-F6DB-BB40-8FBB-F6361571F2BB}"/>
                </a:ext>
              </a:extLst>
            </p:cNvPr>
            <p:cNvSpPr/>
            <p:nvPr/>
          </p:nvSpPr>
          <p:spPr>
            <a:xfrm>
              <a:off x="8604157" y="421511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Boost Revenue </a:t>
              </a:r>
            </a:p>
            <a:p>
              <a:pPr algn="ctr"/>
              <a:r>
                <a:rPr lang="en-US" sz="1200">
                  <a:solidFill>
                    <a:schemeClr val="tx1"/>
                  </a:solidFill>
                  <a:latin typeface="Arial" panose="020B0604020202020204" pitchFamily="34" charset="0"/>
                  <a:cs typeface="Arial" panose="020B0604020202020204" pitchFamily="34" charset="0"/>
                </a:rPr>
                <a:t>- Multiple services to generate additional revenue</a:t>
              </a:r>
              <a:endParaRPr lang="en-US" sz="1200" b="1">
                <a:solidFill>
                  <a:srgbClr val="2D2D82"/>
                </a:solidFill>
                <a:latin typeface="Arial" panose="020B0604020202020204" pitchFamily="34" charset="0"/>
                <a:cs typeface="Arial" panose="020B0604020202020204" pitchFamily="34" charset="0"/>
              </a:endParaRPr>
            </a:p>
          </p:txBody>
        </p:sp>
      </p:grpSp>
      <p:sp>
        <p:nvSpPr>
          <p:cNvPr id="16" name="Rounded Rectangle 15">
            <a:extLst>
              <a:ext uri="{FF2B5EF4-FFF2-40B4-BE49-F238E27FC236}">
                <a16:creationId xmlns:a16="http://schemas.microsoft.com/office/drawing/2014/main" id="{5AB6C1B6-81A0-9D4D-96DF-2B015EC4EDD0}"/>
              </a:ext>
            </a:extLst>
          </p:cNvPr>
          <p:cNvSpPr/>
          <p:nvPr/>
        </p:nvSpPr>
        <p:spPr>
          <a:xfrm>
            <a:off x="1487169" y="1022556"/>
            <a:ext cx="2220639" cy="100602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2B87D8A-54B0-6D45-B545-BA5BC5E24482}"/>
              </a:ext>
            </a:extLst>
          </p:cNvPr>
          <p:cNvCxnSpPr>
            <a:cxnSpLocks/>
          </p:cNvCxnSpPr>
          <p:nvPr/>
        </p:nvCxnSpPr>
        <p:spPr>
          <a:xfrm>
            <a:off x="4925160"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1E3D46-5473-EB49-8399-02886CA20C7E}"/>
              </a:ext>
            </a:extLst>
          </p:cNvPr>
          <p:cNvSpPr txBox="1"/>
          <p:nvPr/>
        </p:nvSpPr>
        <p:spPr>
          <a:xfrm>
            <a:off x="379412" y="101970"/>
            <a:ext cx="10020300" cy="400110"/>
          </a:xfrm>
          <a:prstGeom prst="rect">
            <a:avLst/>
          </a:prstGeom>
          <a:noFill/>
        </p:spPr>
        <p:txBody>
          <a:bodyPr wrap="square" lIns="91440" tIns="45720" rIns="91440" bIns="45720" rtlCol="0" anchor="t">
            <a:spAutoFit/>
          </a:bodyPr>
          <a:lstStyle/>
          <a:p>
            <a:r>
              <a:rPr lang="en-US" sz="2000" b="1">
                <a:latin typeface="Arial"/>
                <a:cs typeface="Arial"/>
              </a:rPr>
              <a:t>Our Proposed Solution: </a:t>
            </a:r>
            <a:r>
              <a:rPr lang="en-US" sz="2000" b="1" i="1" err="1">
                <a:solidFill>
                  <a:srgbClr val="372DA0"/>
                </a:solidFill>
                <a:latin typeface="Arial"/>
                <a:cs typeface="Arial"/>
              </a:rPr>
              <a:t>PSACentral</a:t>
            </a:r>
            <a:endParaRPr lang="en-US" sz="2000" b="1" err="1">
              <a:solidFill>
                <a:srgbClr val="372DA0"/>
              </a:solidFill>
              <a:latin typeface="Arial"/>
            </a:endParaRPr>
          </a:p>
        </p:txBody>
      </p:sp>
      <p:pic>
        <p:nvPicPr>
          <p:cNvPr id="5" name="Picture 4" descr="Download HD Macbook Mockup Png Transparent PNG Image - NicePNG.com">
            <a:extLst>
              <a:ext uri="{FF2B5EF4-FFF2-40B4-BE49-F238E27FC236}">
                <a16:creationId xmlns:a16="http://schemas.microsoft.com/office/drawing/2014/main" id="{65F2FA42-869B-EC49-9853-727BC07413F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22340" y="2427563"/>
            <a:ext cx="7369660" cy="34511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clipart&#10;&#10;Description automatically generated">
            <a:extLst>
              <a:ext uri="{FF2B5EF4-FFF2-40B4-BE49-F238E27FC236}">
                <a16:creationId xmlns:a16="http://schemas.microsoft.com/office/drawing/2014/main" id="{E178167F-A1A9-2E13-F457-0F03EDB7B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231" y="1272998"/>
            <a:ext cx="2046513" cy="492100"/>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D0041F31-D6CE-D824-9E1A-291CEF1E6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086" y="2590558"/>
            <a:ext cx="5695205" cy="2906024"/>
          </a:xfrm>
          <a:prstGeom prst="rect">
            <a:avLst/>
          </a:prstGeom>
        </p:spPr>
      </p:pic>
    </p:spTree>
    <p:extLst>
      <p:ext uri="{BB962C8B-B14F-4D97-AF65-F5344CB8AC3E}">
        <p14:creationId xmlns:p14="http://schemas.microsoft.com/office/powerpoint/2010/main" val="15444990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50" fill="hold"/>
                                        <p:tgtEl>
                                          <p:spTgt spid="19"/>
                                        </p:tgtEl>
                                        <p:attrNameLst>
                                          <p:attrName>ppt_w</p:attrName>
                                        </p:attrNameLst>
                                      </p:cBhvr>
                                      <p:tavLst>
                                        <p:tav tm="0">
                                          <p:val>
                                            <p:fltVal val="0"/>
                                          </p:val>
                                        </p:tav>
                                        <p:tav tm="100000">
                                          <p:val>
                                            <p:strVal val="#ppt_w"/>
                                          </p:val>
                                        </p:tav>
                                      </p:tavLst>
                                    </p:anim>
                                    <p:anim calcmode="lin" valueType="num">
                                      <p:cBhvr>
                                        <p:cTn id="8" dur="250" fill="hold"/>
                                        <p:tgtEl>
                                          <p:spTgt spid="1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riangle 51">
            <a:extLst>
              <a:ext uri="{FF2B5EF4-FFF2-40B4-BE49-F238E27FC236}">
                <a16:creationId xmlns:a16="http://schemas.microsoft.com/office/drawing/2014/main" id="{DCF510F3-40AF-1247-A3AB-B199189A743F}"/>
              </a:ext>
            </a:extLst>
          </p:cNvPr>
          <p:cNvSpPr/>
          <p:nvPr/>
        </p:nvSpPr>
        <p:spPr>
          <a:xfrm rot="16200000">
            <a:off x="1782021" y="3000283"/>
            <a:ext cx="4320209" cy="1405579"/>
          </a:xfrm>
          <a:prstGeom prst="triangle">
            <a:avLst>
              <a:gd name="adj" fmla="val 44242"/>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5</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2" y="101970"/>
            <a:ext cx="9572972" cy="707886"/>
          </a:xfrm>
          <a:prstGeom prst="rect">
            <a:avLst/>
          </a:prstGeom>
          <a:noFill/>
        </p:spPr>
        <p:txBody>
          <a:bodyPr wrap="square" rtlCol="0">
            <a:spAutoFit/>
          </a:bodyPr>
          <a:lstStyle/>
          <a:p>
            <a:r>
              <a:rPr lang="en-US" sz="2000" b="1" dirty="0">
                <a:latin typeface="Arial"/>
                <a:cs typeface="Arial"/>
              </a:rPr>
              <a:t>Resource Exchange: </a:t>
            </a:r>
            <a:r>
              <a:rPr lang="en-US" sz="2000" b="1" dirty="0">
                <a:solidFill>
                  <a:srgbClr val="2D2D82"/>
                </a:solidFill>
                <a:latin typeface="Arial"/>
                <a:cs typeface="Arial"/>
              </a:rPr>
              <a:t>Sharing of physical resources </a:t>
            </a:r>
            <a:r>
              <a:rPr lang="en-US" sz="2000" b="1" dirty="0">
                <a:latin typeface="Arial"/>
                <a:cs typeface="Arial"/>
              </a:rPr>
              <a:t>between KD tenants to </a:t>
            </a:r>
            <a:r>
              <a:rPr lang="en-US" sz="2000" b="1" dirty="0">
                <a:solidFill>
                  <a:srgbClr val="2D2D82"/>
                </a:solidFill>
                <a:latin typeface="Arial"/>
                <a:cs typeface="Arial"/>
              </a:rPr>
              <a:t>boost operation synergies</a:t>
            </a:r>
            <a:r>
              <a:rPr lang="en-US" sz="2000" b="1" dirty="0">
                <a:latin typeface="Arial"/>
                <a:cs typeface="Arial"/>
              </a:rPr>
              <a:t> </a:t>
            </a:r>
            <a:endParaRPr lang="en-US" sz="2000" b="1" dirty="0">
              <a:solidFill>
                <a:srgbClr val="2D2D82"/>
              </a:solidFill>
              <a:latin typeface="Arial"/>
            </a:endParaRPr>
          </a:p>
        </p:txBody>
      </p:sp>
      <p:cxnSp>
        <p:nvCxnSpPr>
          <p:cNvPr id="5" name="Straight Connector 4">
            <a:extLst>
              <a:ext uri="{FF2B5EF4-FFF2-40B4-BE49-F238E27FC236}">
                <a16:creationId xmlns:a16="http://schemas.microsoft.com/office/drawing/2014/main" id="{E92691E0-4F19-FAA3-0F54-B55433EDD748}"/>
              </a:ext>
            </a:extLst>
          </p:cNvPr>
          <p:cNvCxnSpPr>
            <a:cxnSpLocks/>
          </p:cNvCxnSpPr>
          <p:nvPr/>
        </p:nvCxnSpPr>
        <p:spPr>
          <a:xfrm>
            <a:off x="4925160"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AA80375-632E-A7C8-2304-0C3B5653E16A}"/>
              </a:ext>
            </a:extLst>
          </p:cNvPr>
          <p:cNvGrpSpPr/>
          <p:nvPr/>
        </p:nvGrpSpPr>
        <p:grpSpPr>
          <a:xfrm>
            <a:off x="465578" y="920213"/>
            <a:ext cx="2773758" cy="5175501"/>
            <a:chOff x="8666775" y="777240"/>
            <a:chExt cx="2773758" cy="5175501"/>
          </a:xfrm>
        </p:grpSpPr>
        <p:grpSp>
          <p:nvGrpSpPr>
            <p:cNvPr id="4" name="Group 3">
              <a:extLst>
                <a:ext uri="{FF2B5EF4-FFF2-40B4-BE49-F238E27FC236}">
                  <a16:creationId xmlns:a16="http://schemas.microsoft.com/office/drawing/2014/main" id="{2D371C7B-E70E-7810-EECD-E55D01362BE5}"/>
                </a:ext>
              </a:extLst>
            </p:cNvPr>
            <p:cNvGrpSpPr/>
            <p:nvPr/>
          </p:nvGrpSpPr>
          <p:grpSpPr>
            <a:xfrm>
              <a:off x="8832327" y="777240"/>
              <a:ext cx="2608206" cy="5175501"/>
              <a:chOff x="8604157" y="1124710"/>
              <a:chExt cx="2743200" cy="4144778"/>
            </a:xfrm>
          </p:grpSpPr>
          <p:sp>
            <p:nvSpPr>
              <p:cNvPr id="9" name="Rectangle 8">
                <a:extLst>
                  <a:ext uri="{FF2B5EF4-FFF2-40B4-BE49-F238E27FC236}">
                    <a16:creationId xmlns:a16="http://schemas.microsoft.com/office/drawing/2014/main" id="{0DEE8313-2783-3D97-C630-13567F8F445F}"/>
                  </a:ext>
                </a:extLst>
              </p:cNvPr>
              <p:cNvSpPr/>
              <p:nvPr/>
            </p:nvSpPr>
            <p:spPr>
              <a:xfrm>
                <a:off x="8604157" y="1810962"/>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r>
                  <a:rPr lang="en-US" b="1">
                    <a:solidFill>
                      <a:schemeClr val="tx1"/>
                    </a:solidFill>
                    <a:latin typeface="Arial" panose="020B0604020202020204" pitchFamily="34" charset="0"/>
                    <a:cs typeface="Arial" panose="020B0604020202020204" pitchFamily="34" charset="0"/>
                  </a:rPr>
                  <a:t>List</a:t>
                </a:r>
              </a:p>
              <a:p>
                <a:pPr algn="ctr"/>
                <a:r>
                  <a:rPr lang="en-US" sz="1200">
                    <a:solidFill>
                      <a:schemeClr val="tx1"/>
                    </a:solidFill>
                    <a:latin typeface="Arial" panose="020B0604020202020204" pitchFamily="34" charset="0"/>
                    <a:cs typeface="Arial" panose="020B0604020202020204" pitchFamily="34" charset="0"/>
                  </a:rPr>
                  <a:t>List items on the exchange by filling up an intuitive listing form </a:t>
                </a:r>
                <a:endParaRPr lang="en-US" sz="1200" b="1">
                  <a:solidFill>
                    <a:srgbClr val="372DA0"/>
                  </a:solidFill>
                  <a:latin typeface="Arial" panose="020B0604020202020204" pitchFamily="34" charset="0"/>
                  <a:cs typeface="Arial" panose="020B0604020202020204" pitchFamily="34" charset="0"/>
                </a:endParaRPr>
              </a:p>
              <a:p>
                <a:pPr algn="ctr"/>
                <a:endParaRPr lang="en-US" sz="1400">
                  <a:solidFill>
                    <a:schemeClr val="tx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EBC94D3-5916-425D-DB46-07D8E0DF2FF3}"/>
                  </a:ext>
                </a:extLst>
              </p:cNvPr>
              <p:cNvSpPr/>
              <p:nvPr/>
            </p:nvSpPr>
            <p:spPr>
              <a:xfrm>
                <a:off x="8604157" y="1124710"/>
                <a:ext cx="2743200" cy="5541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For Users</a:t>
                </a:r>
              </a:p>
            </p:txBody>
          </p:sp>
          <p:sp>
            <p:nvSpPr>
              <p:cNvPr id="11" name="Rectangle 10">
                <a:extLst>
                  <a:ext uri="{FF2B5EF4-FFF2-40B4-BE49-F238E27FC236}">
                    <a16:creationId xmlns:a16="http://schemas.microsoft.com/office/drawing/2014/main" id="{CA4ACC1C-A84F-3DA9-74DC-22847101AD6A}"/>
                  </a:ext>
                </a:extLst>
              </p:cNvPr>
              <p:cNvSpPr/>
              <p:nvPr/>
            </p:nvSpPr>
            <p:spPr>
              <a:xfrm>
                <a:off x="8604157" y="299744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Find</a:t>
                </a:r>
              </a:p>
              <a:p>
                <a:pPr algn="ctr"/>
                <a:r>
                  <a:rPr lang="en-US" sz="1200">
                    <a:solidFill>
                      <a:schemeClr val="tx1"/>
                    </a:solidFill>
                    <a:latin typeface="Arial" panose="020B0604020202020204" pitchFamily="34" charset="0"/>
                    <a:cs typeface="Arial" panose="020B0604020202020204" pitchFamily="34" charset="0"/>
                  </a:rPr>
                  <a:t>Find items you need and reserve them using an elegant calendar interface</a:t>
                </a:r>
              </a:p>
            </p:txBody>
          </p:sp>
          <p:sp>
            <p:nvSpPr>
              <p:cNvPr id="12" name="Rectangle 11">
                <a:extLst>
                  <a:ext uri="{FF2B5EF4-FFF2-40B4-BE49-F238E27FC236}">
                    <a16:creationId xmlns:a16="http://schemas.microsoft.com/office/drawing/2014/main" id="{27D1F00C-B17B-90C4-BCAF-B268A0CF1633}"/>
                  </a:ext>
                </a:extLst>
              </p:cNvPr>
              <p:cNvSpPr/>
              <p:nvPr/>
            </p:nvSpPr>
            <p:spPr>
              <a:xfrm>
                <a:off x="8604157" y="421511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Manage Loans</a:t>
                </a:r>
              </a:p>
              <a:p>
                <a:pPr algn="ctr"/>
                <a:r>
                  <a:rPr lang="en-US" sz="1200">
                    <a:solidFill>
                      <a:schemeClr val="tx1"/>
                    </a:solidFill>
                    <a:latin typeface="Arial" panose="020B0604020202020204" pitchFamily="34" charset="0"/>
                    <a:cs typeface="Arial" panose="020B0604020202020204" pitchFamily="34" charset="0"/>
                  </a:rPr>
                  <a:t>View items that you have loaned out or are currently loaning from other tenants</a:t>
                </a:r>
              </a:p>
            </p:txBody>
          </p:sp>
        </p:grpSp>
        <p:pic>
          <p:nvPicPr>
            <p:cNvPr id="6" name="Graphic 5" descr="Badge 1 with solid fill">
              <a:extLst>
                <a:ext uri="{FF2B5EF4-FFF2-40B4-BE49-F238E27FC236}">
                  <a16:creationId xmlns:a16="http://schemas.microsoft.com/office/drawing/2014/main" id="{4F372FB0-9009-F784-E9A9-1CCDBF353A4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66775" y="1469190"/>
              <a:ext cx="331103" cy="331103"/>
            </a:xfrm>
            <a:prstGeom prst="rect">
              <a:avLst/>
            </a:prstGeom>
          </p:spPr>
        </p:pic>
        <p:pic>
          <p:nvPicPr>
            <p:cNvPr id="7" name="Graphic 6" descr="Badge with solid fill">
              <a:extLst>
                <a:ext uri="{FF2B5EF4-FFF2-40B4-BE49-F238E27FC236}">
                  <a16:creationId xmlns:a16="http://schemas.microsoft.com/office/drawing/2014/main" id="{B369143F-922B-020A-6F91-868F85F5D68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70278" y="2952479"/>
              <a:ext cx="327600" cy="327600"/>
            </a:xfrm>
            <a:prstGeom prst="rect">
              <a:avLst/>
            </a:prstGeom>
          </p:spPr>
        </p:pic>
        <p:pic>
          <p:nvPicPr>
            <p:cNvPr id="8" name="Graphic 7" descr="Badge 3 with solid fill">
              <a:extLst>
                <a:ext uri="{FF2B5EF4-FFF2-40B4-BE49-F238E27FC236}">
                  <a16:creationId xmlns:a16="http://schemas.microsoft.com/office/drawing/2014/main" id="{77E6AE76-FBBF-C85D-35E8-D79B517FADA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73719" y="4432265"/>
              <a:ext cx="331103" cy="331103"/>
            </a:xfrm>
            <a:prstGeom prst="rect">
              <a:avLst/>
            </a:prstGeom>
          </p:spPr>
        </p:pic>
      </p:grpSp>
      <p:pic>
        <p:nvPicPr>
          <p:cNvPr id="17" name="Picture 16" descr="Graphical user interface, application, website&#10;&#10;Description automatically generated">
            <a:extLst>
              <a:ext uri="{FF2B5EF4-FFF2-40B4-BE49-F238E27FC236}">
                <a16:creationId xmlns:a16="http://schemas.microsoft.com/office/drawing/2014/main" id="{58DDD64A-4EA7-859D-A84A-B4367C72A1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9100" y="1316073"/>
            <a:ext cx="7530675" cy="4343204"/>
          </a:xfrm>
          <a:prstGeom prst="rect">
            <a:avLst/>
          </a:prstGeom>
        </p:spPr>
      </p:pic>
    </p:spTree>
    <p:extLst>
      <p:ext uri="{BB962C8B-B14F-4D97-AF65-F5344CB8AC3E}">
        <p14:creationId xmlns:p14="http://schemas.microsoft.com/office/powerpoint/2010/main" val="21332582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le 11">
            <a:extLst>
              <a:ext uri="{FF2B5EF4-FFF2-40B4-BE49-F238E27FC236}">
                <a16:creationId xmlns:a16="http://schemas.microsoft.com/office/drawing/2014/main" id="{E201C953-CD32-F72D-A67D-EC0BF23B4E00}"/>
              </a:ext>
            </a:extLst>
          </p:cNvPr>
          <p:cNvSpPr/>
          <p:nvPr/>
        </p:nvSpPr>
        <p:spPr>
          <a:xfrm rot="16200000">
            <a:off x="561335" y="3147136"/>
            <a:ext cx="4159300" cy="1497469"/>
          </a:xfrm>
          <a:prstGeom prst="triangle">
            <a:avLst>
              <a:gd name="adj" fmla="val 6663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52" name="Triangle 51">
            <a:extLst>
              <a:ext uri="{FF2B5EF4-FFF2-40B4-BE49-F238E27FC236}">
                <a16:creationId xmlns:a16="http://schemas.microsoft.com/office/drawing/2014/main" id="{DCF510F3-40AF-1247-A3AB-B199189A743F}"/>
              </a:ext>
            </a:extLst>
          </p:cNvPr>
          <p:cNvSpPr/>
          <p:nvPr/>
        </p:nvSpPr>
        <p:spPr>
          <a:xfrm rot="5400000">
            <a:off x="7426957" y="2437270"/>
            <a:ext cx="4159300" cy="1497469"/>
          </a:xfrm>
          <a:prstGeom prst="triangle">
            <a:avLst>
              <a:gd name="adj" fmla="val 66635"/>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6</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2" y="101970"/>
            <a:ext cx="9127196" cy="400110"/>
          </a:xfrm>
          <a:prstGeom prst="rect">
            <a:avLst/>
          </a:prstGeom>
          <a:noFill/>
        </p:spPr>
        <p:txBody>
          <a:bodyPr wrap="square" rtlCol="0">
            <a:spAutoFit/>
          </a:bodyPr>
          <a:lstStyle/>
          <a:p>
            <a:r>
              <a:rPr lang="en-US" sz="2000" b="1">
                <a:latin typeface="Arial"/>
                <a:cs typeface="Arial"/>
              </a:rPr>
              <a:t>Service Platform: </a:t>
            </a:r>
            <a:r>
              <a:rPr lang="en-US" sz="2000" b="1">
                <a:solidFill>
                  <a:srgbClr val="2D2D82"/>
                </a:solidFill>
                <a:latin typeface="Arial"/>
                <a:cs typeface="Arial"/>
              </a:rPr>
              <a:t>Easy access to services </a:t>
            </a:r>
            <a:r>
              <a:rPr lang="en-US" sz="2000" b="1">
                <a:latin typeface="Arial"/>
                <a:cs typeface="Arial"/>
              </a:rPr>
              <a:t>provided by PSA to KD tenants</a:t>
            </a:r>
            <a:endParaRPr lang="en-US" sz="2000" b="1">
              <a:solidFill>
                <a:srgbClr val="2D2D82"/>
              </a:solidFill>
              <a:latin typeface="Arial"/>
            </a:endParaRPr>
          </a:p>
        </p:txBody>
      </p:sp>
      <p:grpSp>
        <p:nvGrpSpPr>
          <p:cNvPr id="53" name="Group 52">
            <a:extLst>
              <a:ext uri="{FF2B5EF4-FFF2-40B4-BE49-F238E27FC236}">
                <a16:creationId xmlns:a16="http://schemas.microsoft.com/office/drawing/2014/main" id="{5EC39214-D779-AC40-9665-C610822956A6}"/>
              </a:ext>
            </a:extLst>
          </p:cNvPr>
          <p:cNvGrpSpPr/>
          <p:nvPr/>
        </p:nvGrpSpPr>
        <p:grpSpPr>
          <a:xfrm>
            <a:off x="79495" y="882479"/>
            <a:ext cx="2492445" cy="5021999"/>
            <a:chOff x="8666775" y="777240"/>
            <a:chExt cx="2773758" cy="5175501"/>
          </a:xfrm>
        </p:grpSpPr>
        <p:grpSp>
          <p:nvGrpSpPr>
            <p:cNvPr id="54" name="Group 53">
              <a:extLst>
                <a:ext uri="{FF2B5EF4-FFF2-40B4-BE49-F238E27FC236}">
                  <a16:creationId xmlns:a16="http://schemas.microsoft.com/office/drawing/2014/main" id="{BC6759AB-1367-E243-9340-C69DF1735EBF}"/>
                </a:ext>
              </a:extLst>
            </p:cNvPr>
            <p:cNvGrpSpPr/>
            <p:nvPr/>
          </p:nvGrpSpPr>
          <p:grpSpPr>
            <a:xfrm>
              <a:off x="8832327" y="777240"/>
              <a:ext cx="2608206" cy="5175501"/>
              <a:chOff x="8604157" y="1124710"/>
              <a:chExt cx="2743200" cy="4144778"/>
            </a:xfrm>
          </p:grpSpPr>
          <p:sp>
            <p:nvSpPr>
              <p:cNvPr id="58" name="Rectangle 57">
                <a:extLst>
                  <a:ext uri="{FF2B5EF4-FFF2-40B4-BE49-F238E27FC236}">
                    <a16:creationId xmlns:a16="http://schemas.microsoft.com/office/drawing/2014/main" id="{68021678-FB9D-FA43-B1ED-2AC6DB322C99}"/>
                  </a:ext>
                </a:extLst>
              </p:cNvPr>
              <p:cNvSpPr/>
              <p:nvPr/>
            </p:nvSpPr>
            <p:spPr>
              <a:xfrm>
                <a:off x="8604157" y="1810962"/>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r>
                  <a:rPr lang="en-US" b="1">
                    <a:solidFill>
                      <a:schemeClr val="tx1"/>
                    </a:solidFill>
                    <a:latin typeface="Arial" panose="020B0604020202020204" pitchFamily="34" charset="0"/>
                    <a:cs typeface="Arial" panose="020B0604020202020204" pitchFamily="34" charset="0"/>
                  </a:rPr>
                  <a:t>Forklifting</a:t>
                </a:r>
              </a:p>
              <a:p>
                <a:pPr algn="ctr"/>
                <a:r>
                  <a:rPr lang="en-US" sz="1200">
                    <a:solidFill>
                      <a:prstClr val="black"/>
                    </a:solidFill>
                    <a:latin typeface="Arial" panose="020B0604020202020204" pitchFamily="34" charset="0"/>
                    <a:cs typeface="Arial" panose="020B0604020202020204" pitchFamily="34" charset="0"/>
                  </a:rPr>
                  <a:t>Rent available forklifts based on daily or weekly charges</a:t>
                </a:r>
                <a:endParaRPr lang="en-US" b="1">
                  <a:solidFill>
                    <a:schemeClr val="tx1"/>
                  </a:solidFill>
                  <a:latin typeface="Arial" panose="020B0604020202020204" pitchFamily="34" charset="0"/>
                  <a:cs typeface="Arial" panose="020B0604020202020204" pitchFamily="34" charset="0"/>
                </a:endParaRPr>
              </a:p>
              <a:p>
                <a:pPr algn="ctr"/>
                <a:endParaRPr lang="en-US" sz="1400">
                  <a:solidFill>
                    <a:schemeClr val="tx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80DE3667-F9B0-F840-AD6D-A8692579E8FD}"/>
                  </a:ext>
                </a:extLst>
              </p:cNvPr>
              <p:cNvSpPr/>
              <p:nvPr/>
            </p:nvSpPr>
            <p:spPr>
              <a:xfrm>
                <a:off x="8604157" y="1124710"/>
                <a:ext cx="2743200" cy="5541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Key Features</a:t>
                </a:r>
              </a:p>
            </p:txBody>
          </p:sp>
          <p:sp>
            <p:nvSpPr>
              <p:cNvPr id="60" name="Rectangle 59">
                <a:extLst>
                  <a:ext uri="{FF2B5EF4-FFF2-40B4-BE49-F238E27FC236}">
                    <a16:creationId xmlns:a16="http://schemas.microsoft.com/office/drawing/2014/main" id="{99E97F7A-5726-0F43-875B-375EBA020D52}"/>
                  </a:ext>
                </a:extLst>
              </p:cNvPr>
              <p:cNvSpPr/>
              <p:nvPr/>
            </p:nvSpPr>
            <p:spPr>
              <a:xfrm>
                <a:off x="8604157" y="299744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Railing</a:t>
                </a:r>
              </a:p>
              <a:p>
                <a:pPr algn="ctr"/>
                <a:r>
                  <a:rPr lang="en-US" sz="1200">
                    <a:solidFill>
                      <a:schemeClr val="tx1"/>
                    </a:solidFill>
                    <a:latin typeface="Arial" panose="020B0604020202020204" pitchFamily="34" charset="0"/>
                    <a:cs typeface="Arial" panose="020B0604020202020204" pitchFamily="34" charset="0"/>
                  </a:rPr>
                  <a:t>Request for railing services provided by PSA</a:t>
                </a:r>
              </a:p>
            </p:txBody>
          </p:sp>
          <p:sp>
            <p:nvSpPr>
              <p:cNvPr id="61" name="Rectangle 60">
                <a:extLst>
                  <a:ext uri="{FF2B5EF4-FFF2-40B4-BE49-F238E27FC236}">
                    <a16:creationId xmlns:a16="http://schemas.microsoft.com/office/drawing/2014/main" id="{A5E61DCC-86F5-F84A-A1DA-5E89FFCB24F3}"/>
                  </a:ext>
                </a:extLst>
              </p:cNvPr>
              <p:cNvSpPr/>
              <p:nvPr/>
            </p:nvSpPr>
            <p:spPr>
              <a:xfrm>
                <a:off x="8604157" y="421511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Stuffing/Unstuffing</a:t>
                </a:r>
              </a:p>
              <a:p>
                <a:pPr algn="ctr"/>
                <a:r>
                  <a:rPr lang="en-US" sz="1200">
                    <a:solidFill>
                      <a:schemeClr val="tx1"/>
                    </a:solidFill>
                    <a:latin typeface="Arial" panose="020B0604020202020204" pitchFamily="34" charset="0"/>
                    <a:cs typeface="Arial" panose="020B0604020202020204" pitchFamily="34" charset="0"/>
                  </a:rPr>
                  <a:t>Request for stuffing/unstuffing by filling out a simple form</a:t>
                </a:r>
              </a:p>
            </p:txBody>
          </p:sp>
        </p:grpSp>
        <p:pic>
          <p:nvPicPr>
            <p:cNvPr id="55" name="Graphic 54" descr="Badge 1 with solid fill">
              <a:extLst>
                <a:ext uri="{FF2B5EF4-FFF2-40B4-BE49-F238E27FC236}">
                  <a16:creationId xmlns:a16="http://schemas.microsoft.com/office/drawing/2014/main" id="{BDDB7834-D08A-3F47-9D75-B4CFC2B4A56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66775" y="1469190"/>
              <a:ext cx="331103" cy="331103"/>
            </a:xfrm>
            <a:prstGeom prst="rect">
              <a:avLst/>
            </a:prstGeom>
          </p:spPr>
        </p:pic>
        <p:pic>
          <p:nvPicPr>
            <p:cNvPr id="56" name="Graphic 55" descr="Badge with solid fill">
              <a:extLst>
                <a:ext uri="{FF2B5EF4-FFF2-40B4-BE49-F238E27FC236}">
                  <a16:creationId xmlns:a16="http://schemas.microsoft.com/office/drawing/2014/main" id="{BC417860-31B5-184B-B09C-58115876B6D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70278" y="2952479"/>
              <a:ext cx="327600" cy="327600"/>
            </a:xfrm>
            <a:prstGeom prst="rect">
              <a:avLst/>
            </a:prstGeom>
          </p:spPr>
        </p:pic>
        <p:pic>
          <p:nvPicPr>
            <p:cNvPr id="57" name="Graphic 56" descr="Badge 3 with solid fill">
              <a:extLst>
                <a:ext uri="{FF2B5EF4-FFF2-40B4-BE49-F238E27FC236}">
                  <a16:creationId xmlns:a16="http://schemas.microsoft.com/office/drawing/2014/main" id="{819AB3C2-86F1-4F43-B8B1-008CA1D3A2B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73719" y="4432265"/>
              <a:ext cx="331103" cy="331103"/>
            </a:xfrm>
            <a:prstGeom prst="rect">
              <a:avLst/>
            </a:prstGeom>
          </p:spPr>
        </p:pic>
      </p:grpSp>
      <p:pic>
        <p:nvPicPr>
          <p:cNvPr id="2" name="Picture 1" descr="Graphical user interface, website&#10;&#10;Description automatically generated">
            <a:extLst>
              <a:ext uri="{FF2B5EF4-FFF2-40B4-BE49-F238E27FC236}">
                <a16:creationId xmlns:a16="http://schemas.microsoft.com/office/drawing/2014/main" id="{DDA13B16-B304-7A91-EDD1-A59E4CEED5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4809" y="1280070"/>
            <a:ext cx="6249550" cy="4736874"/>
          </a:xfrm>
          <a:prstGeom prst="rect">
            <a:avLst/>
          </a:prstGeom>
        </p:spPr>
      </p:pic>
      <p:grpSp>
        <p:nvGrpSpPr>
          <p:cNvPr id="4" name="Group 3">
            <a:extLst>
              <a:ext uri="{FF2B5EF4-FFF2-40B4-BE49-F238E27FC236}">
                <a16:creationId xmlns:a16="http://schemas.microsoft.com/office/drawing/2014/main" id="{ADD2A1F0-1474-9C0B-2ECF-1682C74CE79A}"/>
              </a:ext>
            </a:extLst>
          </p:cNvPr>
          <p:cNvGrpSpPr/>
          <p:nvPr/>
        </p:nvGrpSpPr>
        <p:grpSpPr>
          <a:xfrm>
            <a:off x="9663933" y="882479"/>
            <a:ext cx="2344632" cy="5021929"/>
            <a:chOff x="8604157" y="1124710"/>
            <a:chExt cx="2743200" cy="4144778"/>
          </a:xfrm>
        </p:grpSpPr>
        <p:sp>
          <p:nvSpPr>
            <p:cNvPr id="8" name="Rectangle 7">
              <a:extLst>
                <a:ext uri="{FF2B5EF4-FFF2-40B4-BE49-F238E27FC236}">
                  <a16:creationId xmlns:a16="http://schemas.microsoft.com/office/drawing/2014/main" id="{E4666250-0A40-BBCE-A4C9-FFC53D9955EB}"/>
                </a:ext>
              </a:extLst>
            </p:cNvPr>
            <p:cNvSpPr/>
            <p:nvPr/>
          </p:nvSpPr>
          <p:spPr>
            <a:xfrm>
              <a:off x="8604157" y="1810962"/>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r>
                <a:rPr lang="en-US" b="1">
                  <a:solidFill>
                    <a:schemeClr val="tx1"/>
                  </a:solidFill>
                  <a:latin typeface="Arial" panose="020B0604020202020204" pitchFamily="34" charset="0"/>
                  <a:cs typeface="Arial" panose="020B0604020202020204" pitchFamily="34" charset="0"/>
                </a:rPr>
                <a:t>Trucking</a:t>
              </a:r>
            </a:p>
            <a:p>
              <a:pPr algn="ctr"/>
              <a:r>
                <a:rPr lang="en-US" sz="1200">
                  <a:solidFill>
                    <a:schemeClr val="tx1"/>
                  </a:solidFill>
                  <a:latin typeface="Arial" panose="020B0604020202020204" pitchFamily="34" charset="0"/>
                  <a:cs typeface="Arial" panose="020B0604020202020204" pitchFamily="34" charset="0"/>
                </a:rPr>
                <a:t>Request for trucking services by filling out a simple form</a:t>
              </a:r>
            </a:p>
            <a:p>
              <a:pPr algn="ctr"/>
              <a:endParaRPr lang="en-US" sz="140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B18B521-D60A-62DE-23C8-B0D7A80C09F7}"/>
                </a:ext>
              </a:extLst>
            </p:cNvPr>
            <p:cNvSpPr/>
            <p:nvPr/>
          </p:nvSpPr>
          <p:spPr>
            <a:xfrm>
              <a:off x="8604157" y="1124710"/>
              <a:ext cx="2743200" cy="5541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Key Features</a:t>
              </a:r>
            </a:p>
          </p:txBody>
        </p:sp>
        <p:sp>
          <p:nvSpPr>
            <p:cNvPr id="10" name="Rectangle 9">
              <a:extLst>
                <a:ext uri="{FF2B5EF4-FFF2-40B4-BE49-F238E27FC236}">
                  <a16:creationId xmlns:a16="http://schemas.microsoft.com/office/drawing/2014/main" id="{21FCDA7A-587B-969C-701A-8FCF2A043388}"/>
                </a:ext>
              </a:extLst>
            </p:cNvPr>
            <p:cNvSpPr/>
            <p:nvPr/>
          </p:nvSpPr>
          <p:spPr>
            <a:xfrm>
              <a:off x="8604157" y="299744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Permit Documentation</a:t>
              </a:r>
            </a:p>
            <a:p>
              <a:pPr algn="ctr"/>
              <a:r>
                <a:rPr lang="en-US" sz="1200">
                  <a:solidFill>
                    <a:schemeClr val="tx1"/>
                  </a:solidFill>
                  <a:latin typeface="Arial" panose="020B0604020202020204" pitchFamily="34" charset="0"/>
                  <a:cs typeface="Arial" panose="020B0604020202020204" pitchFamily="34" charset="0"/>
                </a:rPr>
                <a:t>Upload completed forms for swift approval from authorities</a:t>
              </a:r>
              <a:r>
                <a:rPr lang="en-US" b="1">
                  <a:solidFill>
                    <a:schemeClr val="tx1"/>
                  </a:solidFill>
                  <a:latin typeface="Arial" panose="020B0604020202020204" pitchFamily="34" charset="0"/>
                  <a:cs typeface="Arial" panose="020B0604020202020204" pitchFamily="34" charset="0"/>
                </a:rPr>
                <a:t> </a:t>
              </a:r>
            </a:p>
          </p:txBody>
        </p:sp>
        <p:sp>
          <p:nvSpPr>
            <p:cNvPr id="11" name="Rectangle 10">
              <a:extLst>
                <a:ext uri="{FF2B5EF4-FFF2-40B4-BE49-F238E27FC236}">
                  <a16:creationId xmlns:a16="http://schemas.microsoft.com/office/drawing/2014/main" id="{A14F3C73-AA3F-2F53-2833-FBB1C69B43D0}"/>
                </a:ext>
              </a:extLst>
            </p:cNvPr>
            <p:cNvSpPr/>
            <p:nvPr/>
          </p:nvSpPr>
          <p:spPr>
            <a:xfrm>
              <a:off x="8604157" y="421511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More to come</a:t>
              </a:r>
            </a:p>
          </p:txBody>
        </p:sp>
      </p:grpSp>
      <p:cxnSp>
        <p:nvCxnSpPr>
          <p:cNvPr id="14" name="Straight Connector 13">
            <a:extLst>
              <a:ext uri="{FF2B5EF4-FFF2-40B4-BE49-F238E27FC236}">
                <a16:creationId xmlns:a16="http://schemas.microsoft.com/office/drawing/2014/main" id="{62B9A2CF-4409-1630-9AEB-CE680E98A921}"/>
              </a:ext>
            </a:extLst>
          </p:cNvPr>
          <p:cNvCxnSpPr>
            <a:cxnSpLocks/>
          </p:cNvCxnSpPr>
          <p:nvPr/>
        </p:nvCxnSpPr>
        <p:spPr>
          <a:xfrm>
            <a:off x="4938412"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25E2600-DB83-C20D-0437-EA368BD9B705}"/>
              </a:ext>
            </a:extLst>
          </p:cNvPr>
          <p:cNvSpPr/>
          <p:nvPr/>
        </p:nvSpPr>
        <p:spPr>
          <a:xfrm>
            <a:off x="9440081" y="1602042"/>
            <a:ext cx="282691" cy="282691"/>
          </a:xfrm>
          <a:prstGeom prst="ellipse">
            <a:avLst/>
          </a:prstGeom>
          <a:solidFill>
            <a:srgbClr val="2D2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4</a:t>
            </a:r>
          </a:p>
        </p:txBody>
      </p:sp>
      <p:sp>
        <p:nvSpPr>
          <p:cNvPr id="20" name="Oval 19">
            <a:extLst>
              <a:ext uri="{FF2B5EF4-FFF2-40B4-BE49-F238E27FC236}">
                <a16:creationId xmlns:a16="http://schemas.microsoft.com/office/drawing/2014/main" id="{FE734FDE-18E2-567D-DB10-7403CE8DAA72}"/>
              </a:ext>
            </a:extLst>
          </p:cNvPr>
          <p:cNvSpPr/>
          <p:nvPr/>
        </p:nvSpPr>
        <p:spPr>
          <a:xfrm>
            <a:off x="9443075" y="3028361"/>
            <a:ext cx="282691" cy="282691"/>
          </a:xfrm>
          <a:prstGeom prst="ellipse">
            <a:avLst/>
          </a:prstGeom>
          <a:solidFill>
            <a:srgbClr val="2D2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5</a:t>
            </a:r>
          </a:p>
        </p:txBody>
      </p:sp>
      <p:sp>
        <p:nvSpPr>
          <p:cNvPr id="21" name="Oval 20">
            <a:extLst>
              <a:ext uri="{FF2B5EF4-FFF2-40B4-BE49-F238E27FC236}">
                <a16:creationId xmlns:a16="http://schemas.microsoft.com/office/drawing/2014/main" id="{AE67663D-9F7C-CA48-4D11-886EEFCC0BC3}"/>
              </a:ext>
            </a:extLst>
          </p:cNvPr>
          <p:cNvSpPr/>
          <p:nvPr/>
        </p:nvSpPr>
        <p:spPr>
          <a:xfrm>
            <a:off x="9471279" y="4546474"/>
            <a:ext cx="282691" cy="282691"/>
          </a:xfrm>
          <a:prstGeom prst="ellipse">
            <a:avLst/>
          </a:prstGeom>
          <a:solidFill>
            <a:srgbClr val="2D2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6</a:t>
            </a:r>
          </a:p>
        </p:txBody>
      </p:sp>
    </p:spTree>
    <p:extLst>
      <p:ext uri="{BB962C8B-B14F-4D97-AF65-F5344CB8AC3E}">
        <p14:creationId xmlns:p14="http://schemas.microsoft.com/office/powerpoint/2010/main" val="2323433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riangle 51">
            <a:extLst>
              <a:ext uri="{FF2B5EF4-FFF2-40B4-BE49-F238E27FC236}">
                <a16:creationId xmlns:a16="http://schemas.microsoft.com/office/drawing/2014/main" id="{DCF510F3-40AF-1247-A3AB-B199189A743F}"/>
              </a:ext>
            </a:extLst>
          </p:cNvPr>
          <p:cNvSpPr/>
          <p:nvPr/>
        </p:nvSpPr>
        <p:spPr>
          <a:xfrm rot="16200000">
            <a:off x="1695857" y="2848793"/>
            <a:ext cx="4320209" cy="1405579"/>
          </a:xfrm>
          <a:prstGeom prst="triangle">
            <a:avLst>
              <a:gd name="adj" fmla="val 10500"/>
            </a:avLst>
          </a:prstGeom>
          <a:gradFill>
            <a:gsLst>
              <a:gs pos="0">
                <a:schemeClr val="accent1">
                  <a:lumMod val="5000"/>
                  <a:lumOff val="95000"/>
                </a:schemeClr>
              </a:gs>
              <a:gs pos="100000">
                <a:schemeClr val="bg1"/>
              </a:gs>
              <a:gs pos="0">
                <a:srgbClr val="9EDF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7</a:t>
            </a:fld>
            <a:endParaRPr lang="en-GB"/>
          </a:p>
        </p:txBody>
      </p:sp>
      <p:sp>
        <p:nvSpPr>
          <p:cNvPr id="16" name="TextBox 15">
            <a:extLst>
              <a:ext uri="{FF2B5EF4-FFF2-40B4-BE49-F238E27FC236}">
                <a16:creationId xmlns:a16="http://schemas.microsoft.com/office/drawing/2014/main" id="{90A3BB6D-009D-EB40-9B20-066FB936DF47}"/>
              </a:ext>
            </a:extLst>
          </p:cNvPr>
          <p:cNvSpPr txBox="1"/>
          <p:nvPr/>
        </p:nvSpPr>
        <p:spPr>
          <a:xfrm>
            <a:off x="379412" y="101970"/>
            <a:ext cx="9572972" cy="400110"/>
          </a:xfrm>
          <a:prstGeom prst="rect">
            <a:avLst/>
          </a:prstGeom>
          <a:noFill/>
        </p:spPr>
        <p:txBody>
          <a:bodyPr wrap="square" rtlCol="0">
            <a:spAutoFit/>
          </a:bodyPr>
          <a:lstStyle/>
          <a:p>
            <a:r>
              <a:rPr lang="en-US" sz="2000" b="1" dirty="0">
                <a:latin typeface="Arial"/>
                <a:cs typeface="Arial"/>
              </a:rPr>
              <a:t>Freight </a:t>
            </a:r>
            <a:r>
              <a:rPr lang="en-US" sz="2000" b="1">
                <a:latin typeface="Arial"/>
                <a:cs typeface="Arial"/>
              </a:rPr>
              <a:t>Market</a:t>
            </a:r>
            <a:r>
              <a:rPr lang="en-US" sz="2000" b="1" dirty="0">
                <a:latin typeface="Arial"/>
                <a:cs typeface="Arial"/>
              </a:rPr>
              <a:t>: </a:t>
            </a:r>
            <a:r>
              <a:rPr lang="en-US" sz="2000" b="1">
                <a:solidFill>
                  <a:srgbClr val="2D2D82"/>
                </a:solidFill>
                <a:latin typeface="Arial"/>
                <a:cs typeface="Arial"/>
              </a:rPr>
              <a:t>Online exchange </a:t>
            </a:r>
            <a:r>
              <a:rPr lang="en-US" sz="2000" b="1">
                <a:latin typeface="Arial"/>
                <a:cs typeface="Arial"/>
              </a:rPr>
              <a:t>for cargo space</a:t>
            </a:r>
            <a:endParaRPr lang="en-US" sz="2000" b="1" dirty="0">
              <a:solidFill>
                <a:srgbClr val="2D2D82"/>
              </a:solidFill>
              <a:latin typeface="Arial"/>
            </a:endParaRPr>
          </a:p>
        </p:txBody>
      </p:sp>
      <p:grpSp>
        <p:nvGrpSpPr>
          <p:cNvPr id="53" name="Group 52">
            <a:extLst>
              <a:ext uri="{FF2B5EF4-FFF2-40B4-BE49-F238E27FC236}">
                <a16:creationId xmlns:a16="http://schemas.microsoft.com/office/drawing/2014/main" id="{5EC39214-D779-AC40-9665-C610822956A6}"/>
              </a:ext>
            </a:extLst>
          </p:cNvPr>
          <p:cNvGrpSpPr/>
          <p:nvPr/>
        </p:nvGrpSpPr>
        <p:grpSpPr>
          <a:xfrm>
            <a:off x="379412" y="918540"/>
            <a:ext cx="2773758" cy="5175501"/>
            <a:chOff x="8666775" y="777240"/>
            <a:chExt cx="2773758" cy="5175501"/>
          </a:xfrm>
        </p:grpSpPr>
        <p:grpSp>
          <p:nvGrpSpPr>
            <p:cNvPr id="54" name="Group 53">
              <a:extLst>
                <a:ext uri="{FF2B5EF4-FFF2-40B4-BE49-F238E27FC236}">
                  <a16:creationId xmlns:a16="http://schemas.microsoft.com/office/drawing/2014/main" id="{BC6759AB-1367-E243-9340-C69DF1735EBF}"/>
                </a:ext>
              </a:extLst>
            </p:cNvPr>
            <p:cNvGrpSpPr/>
            <p:nvPr/>
          </p:nvGrpSpPr>
          <p:grpSpPr>
            <a:xfrm>
              <a:off x="8832327" y="777240"/>
              <a:ext cx="2608206" cy="5175501"/>
              <a:chOff x="8604157" y="1124710"/>
              <a:chExt cx="2743200" cy="4144778"/>
            </a:xfrm>
          </p:grpSpPr>
          <p:sp>
            <p:nvSpPr>
              <p:cNvPr id="58" name="Rectangle 57">
                <a:extLst>
                  <a:ext uri="{FF2B5EF4-FFF2-40B4-BE49-F238E27FC236}">
                    <a16:creationId xmlns:a16="http://schemas.microsoft.com/office/drawing/2014/main" id="{68021678-FB9D-FA43-B1ED-2AC6DB322C99}"/>
                  </a:ext>
                </a:extLst>
              </p:cNvPr>
              <p:cNvSpPr/>
              <p:nvPr/>
            </p:nvSpPr>
            <p:spPr>
              <a:xfrm>
                <a:off x="8604157" y="1810962"/>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anose="020B0604020202020204" pitchFamily="34" charset="0"/>
                  <a:cs typeface="Arial" panose="020B0604020202020204" pitchFamily="34" charset="0"/>
                </a:endParaRPr>
              </a:p>
              <a:p>
                <a:pPr algn="ctr"/>
                <a:r>
                  <a:rPr lang="en-US" b="1">
                    <a:solidFill>
                      <a:schemeClr val="tx1"/>
                    </a:solidFill>
                    <a:latin typeface="Arial" panose="020B0604020202020204" pitchFamily="34" charset="0"/>
                    <a:cs typeface="Arial" panose="020B0604020202020204" pitchFamily="34" charset="0"/>
                  </a:rPr>
                  <a:t>Buy</a:t>
                </a:r>
              </a:p>
              <a:p>
                <a:pPr algn="ctr"/>
                <a:r>
                  <a:rPr lang="en-US" sz="1200">
                    <a:solidFill>
                      <a:schemeClr val="tx1"/>
                    </a:solidFill>
                    <a:latin typeface="Arial" panose="020B0604020202020204" pitchFamily="34" charset="0"/>
                    <a:cs typeface="Arial" panose="020B0604020202020204" pitchFamily="34" charset="0"/>
                  </a:rPr>
                  <a:t>Find cargo space that meets your requirements and send a request to the provider to use the space.</a:t>
                </a:r>
              </a:p>
              <a:p>
                <a:pPr algn="ctr"/>
                <a:br>
                  <a:rPr lang="en-US" sz="1200">
                    <a:solidFill>
                      <a:schemeClr val="tx1"/>
                    </a:solidFill>
                    <a:latin typeface="Arial" panose="020B0604020202020204" pitchFamily="34" charset="0"/>
                    <a:cs typeface="Arial" panose="020B0604020202020204" pitchFamily="34" charset="0"/>
                  </a:rPr>
                </a:br>
                <a:endParaRPr lang="en-US" sz="1400">
                  <a:solidFill>
                    <a:schemeClr val="tx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80DE3667-F9B0-F840-AD6D-A8692579E8FD}"/>
                  </a:ext>
                </a:extLst>
              </p:cNvPr>
              <p:cNvSpPr/>
              <p:nvPr/>
            </p:nvSpPr>
            <p:spPr>
              <a:xfrm>
                <a:off x="8604157" y="1124710"/>
                <a:ext cx="2743200" cy="5541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For Users</a:t>
                </a:r>
              </a:p>
            </p:txBody>
          </p:sp>
          <p:sp>
            <p:nvSpPr>
              <p:cNvPr id="60" name="Rectangle 59">
                <a:extLst>
                  <a:ext uri="{FF2B5EF4-FFF2-40B4-BE49-F238E27FC236}">
                    <a16:creationId xmlns:a16="http://schemas.microsoft.com/office/drawing/2014/main" id="{99E97F7A-5726-0F43-875B-375EBA020D52}"/>
                  </a:ext>
                </a:extLst>
              </p:cNvPr>
              <p:cNvSpPr/>
              <p:nvPr/>
            </p:nvSpPr>
            <p:spPr>
              <a:xfrm>
                <a:off x="8604157" y="299744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Sell</a:t>
                </a:r>
              </a:p>
              <a:p>
                <a:pPr algn="ctr"/>
                <a:r>
                  <a:rPr lang="en-US" sz="1200">
                    <a:solidFill>
                      <a:schemeClr val="tx1"/>
                    </a:solidFill>
                    <a:latin typeface="Arial" panose="020B0604020202020204" pitchFamily="34" charset="0"/>
                    <a:cs typeface="Arial" panose="020B0604020202020204" pitchFamily="34" charset="0"/>
                  </a:rPr>
                  <a:t>Fill the form out to list your available cargo space on the market. </a:t>
                </a:r>
                <a:endParaRPr lang="en-US" sz="1200" b="1">
                  <a:solidFill>
                    <a:srgbClr val="372DA0"/>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A5E61DCC-86F5-F84A-A1DA-5E89FFCB24F3}"/>
                  </a:ext>
                </a:extLst>
              </p:cNvPr>
              <p:cNvSpPr/>
              <p:nvPr/>
            </p:nvSpPr>
            <p:spPr>
              <a:xfrm>
                <a:off x="8604157" y="4215114"/>
                <a:ext cx="2743200" cy="105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anose="020B0604020202020204" pitchFamily="34" charset="0"/>
                    <a:cs typeface="Arial" panose="020B0604020202020204" pitchFamily="34" charset="0"/>
                  </a:rPr>
                  <a:t>Manage</a:t>
                </a:r>
              </a:p>
              <a:p>
                <a:pPr algn="ctr"/>
                <a:r>
                  <a:rPr lang="en-US" sz="1200">
                    <a:solidFill>
                      <a:schemeClr val="tx1"/>
                    </a:solidFill>
                    <a:latin typeface="Arial" panose="020B0604020202020204" pitchFamily="34" charset="0"/>
                    <a:cs typeface="Arial" panose="020B0604020202020204" pitchFamily="34" charset="0"/>
                  </a:rPr>
                  <a:t>You will be able to see all buy /sell requests under the manage page.</a:t>
                </a:r>
              </a:p>
            </p:txBody>
          </p:sp>
        </p:grpSp>
        <p:pic>
          <p:nvPicPr>
            <p:cNvPr id="55" name="Graphic 54" descr="Badge 1 with solid fill">
              <a:extLst>
                <a:ext uri="{FF2B5EF4-FFF2-40B4-BE49-F238E27FC236}">
                  <a16:creationId xmlns:a16="http://schemas.microsoft.com/office/drawing/2014/main" id="{BDDB7834-D08A-3F47-9D75-B4CFC2B4A56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66775" y="1469190"/>
              <a:ext cx="331103" cy="331103"/>
            </a:xfrm>
            <a:prstGeom prst="rect">
              <a:avLst/>
            </a:prstGeom>
          </p:spPr>
        </p:pic>
        <p:pic>
          <p:nvPicPr>
            <p:cNvPr id="56" name="Graphic 55" descr="Badge with solid fill">
              <a:extLst>
                <a:ext uri="{FF2B5EF4-FFF2-40B4-BE49-F238E27FC236}">
                  <a16:creationId xmlns:a16="http://schemas.microsoft.com/office/drawing/2014/main" id="{BC417860-31B5-184B-B09C-58115876B6D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70278" y="2952479"/>
              <a:ext cx="327600" cy="327600"/>
            </a:xfrm>
            <a:prstGeom prst="rect">
              <a:avLst/>
            </a:prstGeom>
          </p:spPr>
        </p:pic>
        <p:pic>
          <p:nvPicPr>
            <p:cNvPr id="57" name="Graphic 56" descr="Badge 3 with solid fill">
              <a:extLst>
                <a:ext uri="{FF2B5EF4-FFF2-40B4-BE49-F238E27FC236}">
                  <a16:creationId xmlns:a16="http://schemas.microsoft.com/office/drawing/2014/main" id="{819AB3C2-86F1-4F43-B8B1-008CA1D3A2B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73719" y="4432265"/>
              <a:ext cx="331103" cy="331103"/>
            </a:xfrm>
            <a:prstGeom prst="rect">
              <a:avLst/>
            </a:prstGeom>
          </p:spPr>
        </p:pic>
      </p:grpSp>
      <p:cxnSp>
        <p:nvCxnSpPr>
          <p:cNvPr id="5" name="Straight Connector 4">
            <a:extLst>
              <a:ext uri="{FF2B5EF4-FFF2-40B4-BE49-F238E27FC236}">
                <a16:creationId xmlns:a16="http://schemas.microsoft.com/office/drawing/2014/main" id="{E92691E0-4F19-FAA3-0F54-B55433EDD748}"/>
              </a:ext>
            </a:extLst>
          </p:cNvPr>
          <p:cNvCxnSpPr>
            <a:cxnSpLocks/>
          </p:cNvCxnSpPr>
          <p:nvPr/>
        </p:nvCxnSpPr>
        <p:spPr>
          <a:xfrm>
            <a:off x="4925160"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application, Teams&#10;&#10;Description automatically generated">
            <a:extLst>
              <a:ext uri="{FF2B5EF4-FFF2-40B4-BE49-F238E27FC236}">
                <a16:creationId xmlns:a16="http://schemas.microsoft.com/office/drawing/2014/main" id="{F31D296A-E778-3062-89FD-B60567B1C8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2395" y="1391477"/>
            <a:ext cx="7437380" cy="4075064"/>
          </a:xfrm>
          <a:prstGeom prst="rect">
            <a:avLst/>
          </a:prstGeom>
        </p:spPr>
      </p:pic>
    </p:spTree>
    <p:extLst>
      <p:ext uri="{BB962C8B-B14F-4D97-AF65-F5344CB8AC3E}">
        <p14:creationId xmlns:p14="http://schemas.microsoft.com/office/powerpoint/2010/main" val="17252456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3B7DAB9-6E10-1F4C-9248-8D75F7771833}"/>
              </a:ext>
            </a:extLst>
          </p:cNvPr>
          <p:cNvSpPr>
            <a:spLocks noGrp="1"/>
          </p:cNvSpPr>
          <p:nvPr>
            <p:ph type="sldNum" sz="quarter" idx="12"/>
          </p:nvPr>
        </p:nvSpPr>
        <p:spPr/>
        <p:txBody>
          <a:bodyPr/>
          <a:lstStyle/>
          <a:p>
            <a:fld id="{330EA680-D336-4FF7-8B7A-9848BB0A1C32}" type="slidenum">
              <a:rPr lang="en-GB" smtClean="0"/>
              <a:pPr/>
              <a:t>8</a:t>
            </a:fld>
            <a:endParaRPr lang="en-GB"/>
          </a:p>
        </p:txBody>
      </p:sp>
      <p:cxnSp>
        <p:nvCxnSpPr>
          <p:cNvPr id="5" name="Straight Connector 4">
            <a:extLst>
              <a:ext uri="{FF2B5EF4-FFF2-40B4-BE49-F238E27FC236}">
                <a16:creationId xmlns:a16="http://schemas.microsoft.com/office/drawing/2014/main" id="{E92691E0-4F19-FAA3-0F54-B55433EDD748}"/>
              </a:ext>
            </a:extLst>
          </p:cNvPr>
          <p:cNvCxnSpPr>
            <a:cxnSpLocks/>
          </p:cNvCxnSpPr>
          <p:nvPr/>
        </p:nvCxnSpPr>
        <p:spPr>
          <a:xfrm>
            <a:off x="4925160"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4BB423-8E0F-7258-DB78-8C88D6660603}"/>
              </a:ext>
            </a:extLst>
          </p:cNvPr>
          <p:cNvSpPr/>
          <p:nvPr/>
        </p:nvSpPr>
        <p:spPr>
          <a:xfrm>
            <a:off x="744171" y="114825"/>
            <a:ext cx="10427685" cy="461665"/>
          </a:xfrm>
          <a:prstGeom prst="rect">
            <a:avLst/>
          </a:prstGeom>
        </p:spPr>
        <p:txBody>
          <a:bodyPr wrap="square" lIns="91440" tIns="45720" rIns="91440" bIns="45720" anchor="t">
            <a:spAutoFit/>
          </a:bodyPr>
          <a:lstStyle/>
          <a:p>
            <a:pPr algn="ctr"/>
            <a:r>
              <a:rPr lang="en-SG" sz="2400" b="1" err="1">
                <a:latin typeface="Arial" panose="020B0604020202020204" pitchFamily="34" charset="0"/>
                <a:cs typeface="Arial" panose="020B0604020202020204" pitchFamily="34" charset="0"/>
              </a:rPr>
              <a:t>PSA</a:t>
            </a:r>
            <a:r>
              <a:rPr lang="en-SG" sz="2400" b="1" err="1">
                <a:solidFill>
                  <a:srgbClr val="372DA0"/>
                </a:solidFill>
                <a:latin typeface="Arial" panose="020B0604020202020204" pitchFamily="34" charset="0"/>
                <a:cs typeface="Arial" panose="020B0604020202020204" pitchFamily="34" charset="0"/>
              </a:rPr>
              <a:t>Central</a:t>
            </a:r>
            <a:r>
              <a:rPr lang="en-SG" sz="2400" b="1">
                <a:solidFill>
                  <a:srgbClr val="372DA0"/>
                </a:solidFill>
                <a:latin typeface="Arial" panose="020B0604020202020204" pitchFamily="34" charset="0"/>
                <a:cs typeface="Arial" panose="020B0604020202020204" pitchFamily="34" charset="0"/>
              </a:rPr>
              <a:t> </a:t>
            </a:r>
            <a:r>
              <a:rPr lang="en-SG" sz="2400" b="1" err="1">
                <a:latin typeface="Arial" panose="020B0604020202020204" pitchFamily="34" charset="0"/>
                <a:cs typeface="Arial" panose="020B0604020202020204" pitchFamily="34" charset="0"/>
              </a:rPr>
              <a:t>TechStack</a:t>
            </a:r>
            <a:r>
              <a:rPr lang="en-SG" sz="2400" b="1">
                <a:solidFill>
                  <a:srgbClr val="372DA0"/>
                </a:solidFill>
                <a:latin typeface="Arial" panose="020B0604020202020204" pitchFamily="34" charset="0"/>
                <a:cs typeface="Arial" panose="020B0604020202020204" pitchFamily="34" charset="0"/>
              </a:rPr>
              <a:t> </a:t>
            </a:r>
            <a:endParaRPr lang="en-SG" sz="2400" b="1">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73C870C6-80F3-F62A-7545-C02FA8F0F53C}"/>
              </a:ext>
            </a:extLst>
          </p:cNvPr>
          <p:cNvCxnSpPr>
            <a:cxnSpLocks/>
          </p:cNvCxnSpPr>
          <p:nvPr/>
        </p:nvCxnSpPr>
        <p:spPr>
          <a:xfrm>
            <a:off x="901188" y="635477"/>
            <a:ext cx="9909037" cy="0"/>
          </a:xfrm>
          <a:prstGeom prst="line">
            <a:avLst/>
          </a:prstGeom>
          <a:ln w="57150">
            <a:solidFill>
              <a:srgbClr val="00408D"/>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59C6155-C10C-B178-91BF-3AD964D1B9D6}"/>
              </a:ext>
            </a:extLst>
          </p:cNvPr>
          <p:cNvPicPr>
            <a:picLocks noChangeAspect="1"/>
          </p:cNvPicPr>
          <p:nvPr/>
        </p:nvPicPr>
        <p:blipFill>
          <a:blip r:embed="rId3"/>
          <a:stretch>
            <a:fillRect/>
          </a:stretch>
        </p:blipFill>
        <p:spPr>
          <a:xfrm>
            <a:off x="1273436" y="711405"/>
            <a:ext cx="9645127" cy="5617619"/>
          </a:xfrm>
          <a:prstGeom prst="rect">
            <a:avLst/>
          </a:prstGeom>
        </p:spPr>
      </p:pic>
    </p:spTree>
    <p:extLst>
      <p:ext uri="{BB962C8B-B14F-4D97-AF65-F5344CB8AC3E}">
        <p14:creationId xmlns:p14="http://schemas.microsoft.com/office/powerpoint/2010/main" val="34667796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C8E9FDD-1A5C-5B49-A3F5-927BF9C71FEF}"/>
              </a:ext>
            </a:extLst>
          </p:cNvPr>
          <p:cNvSpPr txBox="1"/>
          <p:nvPr/>
        </p:nvSpPr>
        <p:spPr>
          <a:xfrm>
            <a:off x="379412" y="101970"/>
            <a:ext cx="9843027" cy="1015663"/>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Value Propositions: Through a </a:t>
            </a:r>
            <a:r>
              <a:rPr lang="en-SG" sz="2000" b="1">
                <a:solidFill>
                  <a:srgbClr val="372DA0"/>
                </a:solidFill>
                <a:latin typeface="Arial" panose="020B0604020202020204" pitchFamily="34" charset="0"/>
                <a:cs typeface="Arial" panose="020B0604020202020204" pitchFamily="34" charset="0"/>
              </a:rPr>
              <a:t>user</a:t>
            </a:r>
            <a:r>
              <a:rPr lang="en-SG" sz="2000" b="1" dirty="0">
                <a:solidFill>
                  <a:srgbClr val="372DA0"/>
                </a:solidFill>
                <a:latin typeface="Arial" panose="020B0604020202020204" pitchFamily="34" charset="0"/>
                <a:cs typeface="Arial" panose="020B0604020202020204" pitchFamily="34" charset="0"/>
              </a:rPr>
              <a:t> journey</a:t>
            </a:r>
            <a:r>
              <a:rPr lang="en-SG" sz="2000" b="1" dirty="0">
                <a:latin typeface="Arial" panose="020B0604020202020204" pitchFamily="34" charset="0"/>
                <a:cs typeface="Arial" panose="020B0604020202020204" pitchFamily="34" charset="0"/>
              </a:rPr>
              <a:t>, we can see the clear benefits that </a:t>
            </a:r>
            <a:r>
              <a:rPr lang="en-SG" sz="2000" b="1" dirty="0" err="1">
                <a:latin typeface="Arial" panose="020B0604020202020204" pitchFamily="34" charset="0"/>
                <a:cs typeface="Arial" panose="020B0604020202020204" pitchFamily="34" charset="0"/>
              </a:rPr>
              <a:t>PSA</a:t>
            </a:r>
            <a:r>
              <a:rPr lang="en-SG" sz="2000" b="1" dirty="0" err="1">
                <a:solidFill>
                  <a:srgbClr val="372DA0"/>
                </a:solidFill>
                <a:latin typeface="Arial" panose="020B0604020202020204" pitchFamily="34" charset="0"/>
                <a:cs typeface="Arial" panose="020B0604020202020204" pitchFamily="34" charset="0"/>
              </a:rPr>
              <a:t>Central</a:t>
            </a:r>
            <a:r>
              <a:rPr lang="en-SG" sz="2000" b="1" i="1" dirty="0">
                <a:solidFill>
                  <a:srgbClr val="372DA0"/>
                </a:solidFill>
                <a:latin typeface="Arial" panose="020B0604020202020204" pitchFamily="34" charset="0"/>
                <a:cs typeface="Arial" panose="020B0604020202020204" pitchFamily="34" charset="0"/>
              </a:rPr>
              <a:t> </a:t>
            </a:r>
            <a:r>
              <a:rPr lang="en-SG" sz="2000" b="1" dirty="0">
                <a:latin typeface="Arial" panose="020B0604020202020204" pitchFamily="34" charset="0"/>
                <a:cs typeface="Arial" panose="020B0604020202020204" pitchFamily="34" charset="0"/>
              </a:rPr>
              <a:t>holds for </a:t>
            </a:r>
            <a:r>
              <a:rPr lang="en-SG" sz="2000" b="1">
                <a:latin typeface="Arial" panose="020B0604020202020204" pitchFamily="34" charset="0"/>
                <a:cs typeface="Arial" panose="020B0604020202020204" pitchFamily="34" charset="0"/>
              </a:rPr>
              <a:t>tenants</a:t>
            </a:r>
            <a:r>
              <a:rPr lang="en-SG" sz="2000" b="1" dirty="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a:p>
            <a:r>
              <a:rPr lang="en-SG" sz="2000" b="1" dirty="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8268BEE-FD98-4BE8-A82C-86DCA3679AE4}"/>
              </a:ext>
            </a:extLst>
          </p:cNvPr>
          <p:cNvSpPr txBox="1"/>
          <p:nvPr/>
        </p:nvSpPr>
        <p:spPr>
          <a:xfrm>
            <a:off x="11582399" y="6211675"/>
            <a:ext cx="613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73A5853-4FE5-5746-9E19-BA65CAB6CE0E}"/>
              </a:ext>
            </a:extLst>
          </p:cNvPr>
          <p:cNvSpPr>
            <a:spLocks noGrp="1"/>
          </p:cNvSpPr>
          <p:nvPr>
            <p:ph type="sldNum" sz="quarter" idx="12"/>
          </p:nvPr>
        </p:nvSpPr>
        <p:spPr/>
        <p:txBody>
          <a:bodyPr/>
          <a:lstStyle/>
          <a:p>
            <a:fld id="{330EA680-D336-4FF7-8B7A-9848BB0A1C32}" type="slidenum">
              <a:rPr lang="en-GB" smtClean="0"/>
              <a:pPr/>
              <a:t>9</a:t>
            </a:fld>
            <a:endParaRPr lang="en-GB"/>
          </a:p>
        </p:txBody>
      </p:sp>
      <p:grpSp>
        <p:nvGrpSpPr>
          <p:cNvPr id="58" name="Group 57">
            <a:extLst>
              <a:ext uri="{FF2B5EF4-FFF2-40B4-BE49-F238E27FC236}">
                <a16:creationId xmlns:a16="http://schemas.microsoft.com/office/drawing/2014/main" id="{5E87D94C-5CA0-8D42-92D7-1130FD3095FD}"/>
              </a:ext>
            </a:extLst>
          </p:cNvPr>
          <p:cNvGrpSpPr/>
          <p:nvPr/>
        </p:nvGrpSpPr>
        <p:grpSpPr>
          <a:xfrm>
            <a:off x="189210" y="1442883"/>
            <a:ext cx="2659588" cy="3972233"/>
            <a:chOff x="286008" y="1597101"/>
            <a:chExt cx="2659588" cy="3972233"/>
          </a:xfrm>
        </p:grpSpPr>
        <p:sp>
          <p:nvSpPr>
            <p:cNvPr id="17" name="Rectangle 16">
              <a:extLst>
                <a:ext uri="{FF2B5EF4-FFF2-40B4-BE49-F238E27FC236}">
                  <a16:creationId xmlns:a16="http://schemas.microsoft.com/office/drawing/2014/main" id="{149EE943-DAFF-5042-9711-6FDC90473C38}"/>
                </a:ext>
              </a:extLst>
            </p:cNvPr>
            <p:cNvSpPr/>
            <p:nvPr/>
          </p:nvSpPr>
          <p:spPr>
            <a:xfrm>
              <a:off x="286008" y="1597101"/>
              <a:ext cx="2659587" cy="3972233"/>
            </a:xfrm>
            <a:prstGeom prst="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rgbClr val="372DA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5F97CD7-4F67-8B46-88F9-E75CA826B31F}"/>
                </a:ext>
              </a:extLst>
            </p:cNvPr>
            <p:cNvSpPr txBox="1"/>
            <p:nvPr/>
          </p:nvSpPr>
          <p:spPr>
            <a:xfrm>
              <a:off x="1504848" y="2100990"/>
              <a:ext cx="144074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panose="020B0604020202020204" pitchFamily="34" charset="0"/>
                </a:rPr>
                <a:t>John Doe, 30</a:t>
              </a:r>
            </a:p>
            <a:p>
              <a:r>
                <a:rPr lang="en-US" sz="1200" b="1" i="1">
                  <a:latin typeface="Arial"/>
                  <a:cs typeface="Arial" panose="020B0604020202020204" pitchFamily="34" charset="0"/>
                </a:rPr>
                <a:t>Worker at a Freight Forwarder</a:t>
              </a:r>
            </a:p>
          </p:txBody>
        </p:sp>
        <p:pic>
          <p:nvPicPr>
            <p:cNvPr id="10" name="Picture 4">
              <a:extLst>
                <a:ext uri="{FF2B5EF4-FFF2-40B4-BE49-F238E27FC236}">
                  <a16:creationId xmlns:a16="http://schemas.microsoft.com/office/drawing/2014/main" id="{2DBB86CD-CD2B-7C42-8416-69C64096B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 b="10"/>
            <a:stretch/>
          </p:blipFill>
          <p:spPr bwMode="auto">
            <a:xfrm>
              <a:off x="541682" y="1840685"/>
              <a:ext cx="896576" cy="896400"/>
            </a:xfrm>
            <a:prstGeom prst="ellipse">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7C6EBA1-2CB8-374B-B38F-EF9818649AB3}"/>
                </a:ext>
              </a:extLst>
            </p:cNvPr>
            <p:cNvSpPr txBox="1"/>
            <p:nvPr/>
          </p:nvSpPr>
          <p:spPr>
            <a:xfrm>
              <a:off x="286008" y="3009660"/>
              <a:ext cx="2442446" cy="1384995"/>
            </a:xfrm>
            <a:prstGeom prst="rect">
              <a:avLst/>
            </a:prstGeom>
            <a:noFill/>
          </p:spPr>
          <p:txBody>
            <a:bodyPr wrap="square" rtlCol="0">
              <a:spAutoFit/>
            </a:bodyPr>
            <a:lstStyle/>
            <a:p>
              <a:pPr marL="342900" indent="-342900">
                <a:buAutoNum type="arabicPeriod"/>
              </a:pPr>
              <a:endParaRPr lang="en-US" sz="1400" b="1">
                <a:solidFill>
                  <a:srgbClr val="372DA0"/>
                </a:solidFill>
                <a:latin typeface="Arial" panose="020B0604020202020204" pitchFamily="34" charset="0"/>
                <a:cs typeface="Arial" panose="020B0604020202020204" pitchFamily="34" charset="0"/>
              </a:endParaRPr>
            </a:p>
            <a:p>
              <a:pPr marL="342900" indent="-342900">
                <a:buAutoNum type="arabicPeriod"/>
              </a:pPr>
              <a:r>
                <a:rPr lang="en-US" sz="1400" b="1">
                  <a:latin typeface="Arial" panose="020B0604020202020204" pitchFamily="34" charset="0"/>
                  <a:cs typeface="Arial" panose="020B0604020202020204" pitchFamily="34" charset="0"/>
                </a:rPr>
                <a:t>Looking for a one-stop platform for port services</a:t>
              </a:r>
            </a:p>
            <a:p>
              <a:pPr marL="342900" indent="-342900">
                <a:buAutoNum type="arabicPeriod"/>
              </a:pPr>
              <a:r>
                <a:rPr lang="en-US" sz="1400" b="1">
                  <a:latin typeface="Arial" panose="020B0604020202020204" pitchFamily="34" charset="0"/>
                  <a:cs typeface="Arial" panose="020B0604020202020204" pitchFamily="34" charset="0"/>
                </a:rPr>
                <a:t>Comfortable with technology </a:t>
              </a:r>
            </a:p>
          </p:txBody>
        </p:sp>
      </p:grpSp>
      <p:sp>
        <p:nvSpPr>
          <p:cNvPr id="22" name="TextBox 21">
            <a:extLst>
              <a:ext uri="{FF2B5EF4-FFF2-40B4-BE49-F238E27FC236}">
                <a16:creationId xmlns:a16="http://schemas.microsoft.com/office/drawing/2014/main" id="{D2FAAA31-C7B3-2549-8F78-D3654A787C83}"/>
              </a:ext>
            </a:extLst>
          </p:cNvPr>
          <p:cNvSpPr txBox="1"/>
          <p:nvPr/>
        </p:nvSpPr>
        <p:spPr>
          <a:xfrm>
            <a:off x="3054242" y="4208899"/>
            <a:ext cx="1989457" cy="95410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John hears about the cool features on </a:t>
            </a:r>
            <a:r>
              <a:rPr lang="en-SG" sz="1400" b="1" dirty="0" err="1">
                <a:latin typeface="Arial" panose="020B0604020202020204" pitchFamily="34" charset="0"/>
                <a:cs typeface="Arial" panose="020B0604020202020204" pitchFamily="34" charset="0"/>
              </a:rPr>
              <a:t>PSA</a:t>
            </a:r>
            <a:r>
              <a:rPr lang="en-SG" sz="1400" b="1" dirty="0" err="1">
                <a:solidFill>
                  <a:srgbClr val="372DA0"/>
                </a:solidFill>
                <a:latin typeface="Arial" panose="020B0604020202020204" pitchFamily="34" charset="0"/>
                <a:cs typeface="Arial" panose="020B0604020202020204" pitchFamily="34" charset="0"/>
              </a:rPr>
              <a:t>Central</a:t>
            </a:r>
            <a:r>
              <a:rPr lang="en-US" sz="1400" b="1" i="1" dirty="0">
                <a:solidFill>
                  <a:srgbClr val="372DA0"/>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from his friends and logs on</a:t>
            </a:r>
            <a:endParaRPr lang="en-US" sz="14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7B61EB6C-2C32-354A-81B4-0EE578C9D32A}"/>
              </a:ext>
            </a:extLst>
          </p:cNvPr>
          <p:cNvSpPr txBox="1"/>
          <p:nvPr/>
        </p:nvSpPr>
        <p:spPr>
          <a:xfrm>
            <a:off x="5356431" y="4265428"/>
            <a:ext cx="2189937" cy="738664"/>
          </a:xfrm>
          <a:prstGeom prst="rect">
            <a:avLst/>
          </a:prstGeom>
          <a:noFill/>
        </p:spPr>
        <p:txBody>
          <a:bodyPr wrap="square" rtlCol="0">
            <a:spAutoFit/>
          </a:bodyPr>
          <a:lstStyle/>
          <a:p>
            <a:pPr algn="ctr"/>
            <a:r>
              <a:rPr lang="en-US" sz="1400">
                <a:latin typeface="Arial" panose="020B0604020202020204" pitchFamily="34" charset="0"/>
                <a:cs typeface="Arial" panose="020B0604020202020204" pitchFamily="34" charset="0"/>
              </a:rPr>
              <a:t>From the portal, John finds 3 types of services available to him</a:t>
            </a:r>
            <a:endParaRPr lang="en-US" sz="1400" b="1">
              <a:solidFill>
                <a:srgbClr val="372DA0"/>
              </a:solidFill>
              <a:latin typeface="Arial" panose="020B0604020202020204" pitchFamily="34" charset="0"/>
              <a:cs typeface="Arial" panose="020B0604020202020204" pitchFamily="34" charset="0"/>
            </a:endParaRPr>
          </a:p>
        </p:txBody>
      </p:sp>
      <p:pic>
        <p:nvPicPr>
          <p:cNvPr id="50" name="Picture 49" descr="Download HD Macbook Mockup Png Transparent PNG Image - NicePNG.com">
            <a:extLst>
              <a:ext uri="{FF2B5EF4-FFF2-40B4-BE49-F238E27FC236}">
                <a16:creationId xmlns:a16="http://schemas.microsoft.com/office/drawing/2014/main" id="{67AB5B1C-53B6-674F-A6F4-54FB0AEC83F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84783" y="1200038"/>
            <a:ext cx="1916546" cy="111861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C17472C1-FA72-7B44-A715-61E666A45353}"/>
              </a:ext>
            </a:extLst>
          </p:cNvPr>
          <p:cNvSpPr txBox="1"/>
          <p:nvPr/>
        </p:nvSpPr>
        <p:spPr>
          <a:xfrm>
            <a:off x="10222439" y="1164640"/>
            <a:ext cx="1982624" cy="738664"/>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John can find equipment/resources he requires</a:t>
            </a:r>
          </a:p>
        </p:txBody>
      </p:sp>
      <p:sp>
        <p:nvSpPr>
          <p:cNvPr id="60" name="TextBox 59">
            <a:extLst>
              <a:ext uri="{FF2B5EF4-FFF2-40B4-BE49-F238E27FC236}">
                <a16:creationId xmlns:a16="http://schemas.microsoft.com/office/drawing/2014/main" id="{5E2EDA20-F915-1C4D-9077-9652F71FF632}"/>
              </a:ext>
            </a:extLst>
          </p:cNvPr>
          <p:cNvSpPr txBox="1"/>
          <p:nvPr/>
        </p:nvSpPr>
        <p:spPr>
          <a:xfrm>
            <a:off x="125805" y="5539753"/>
            <a:ext cx="7833429"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Having seen the services provided by </a:t>
            </a:r>
            <a:r>
              <a:rPr lang="en-US" sz="1600" b="1" dirty="0" err="1">
                <a:latin typeface="Arial" panose="020B0604020202020204" pitchFamily="34" charset="0"/>
                <a:cs typeface="Arial" panose="020B0604020202020204" pitchFamily="34" charset="0"/>
              </a:rPr>
              <a:t>PSA</a:t>
            </a:r>
            <a:r>
              <a:rPr lang="en-US" sz="1600" b="1" dirty="0" err="1">
                <a:solidFill>
                  <a:srgbClr val="2D2D82"/>
                </a:solidFill>
                <a:latin typeface="Arial" panose="020B0604020202020204" pitchFamily="34" charset="0"/>
                <a:cs typeface="Arial" panose="020B0604020202020204" pitchFamily="34" charset="0"/>
              </a:rPr>
              <a:t>Central</a:t>
            </a:r>
            <a:r>
              <a:rPr lang="en-US" sz="1600" b="1" dirty="0">
                <a:latin typeface="Arial" panose="020B0604020202020204" pitchFamily="34" charset="0"/>
                <a:cs typeface="Arial" panose="020B0604020202020204" pitchFamily="34" charset="0"/>
              </a:rPr>
              <a:t>, John looks forward to using the portal for his company in the future</a:t>
            </a:r>
          </a:p>
        </p:txBody>
      </p:sp>
      <p:sp>
        <p:nvSpPr>
          <p:cNvPr id="48" name="TextBox 47">
            <a:extLst>
              <a:ext uri="{FF2B5EF4-FFF2-40B4-BE49-F238E27FC236}">
                <a16:creationId xmlns:a16="http://schemas.microsoft.com/office/drawing/2014/main" id="{F2AE54B7-884D-CEEE-B9D3-13E83C87A5AA}"/>
              </a:ext>
            </a:extLst>
          </p:cNvPr>
          <p:cNvSpPr txBox="1"/>
          <p:nvPr/>
        </p:nvSpPr>
        <p:spPr>
          <a:xfrm>
            <a:off x="10222439" y="2991110"/>
            <a:ext cx="1982624" cy="738664"/>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John can enlist PSA for common </a:t>
            </a:r>
            <a:r>
              <a:rPr lang="en-US" sz="1400">
                <a:latin typeface="Arial" panose="020B0604020202020204" pitchFamily="34" charset="0"/>
                <a:cs typeface="Arial" panose="020B0604020202020204" pitchFamily="34" charset="0"/>
              </a:rPr>
              <a:t>port</a:t>
            </a:r>
            <a:r>
              <a:rPr lang="en-US" sz="1400" dirty="0">
                <a:latin typeface="Arial" panose="020B0604020202020204" pitchFamily="34" charset="0"/>
                <a:cs typeface="Arial" panose="020B0604020202020204" pitchFamily="34" charset="0"/>
              </a:rPr>
              <a:t> services </a:t>
            </a:r>
          </a:p>
        </p:txBody>
      </p:sp>
      <p:pic>
        <p:nvPicPr>
          <p:cNvPr id="57" name="Picture 56" descr="Download HD Macbook Mockup Png Transparent PNG Image - NicePNG.com">
            <a:extLst>
              <a:ext uri="{FF2B5EF4-FFF2-40B4-BE49-F238E27FC236}">
                <a16:creationId xmlns:a16="http://schemas.microsoft.com/office/drawing/2014/main" id="{0358FB5B-7F09-241B-F8FE-78598507933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91875" y="4831560"/>
            <a:ext cx="1916546" cy="111861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0A85F262-5119-0502-D283-8FDFA9D9422E}"/>
              </a:ext>
            </a:extLst>
          </p:cNvPr>
          <p:cNvSpPr txBox="1"/>
          <p:nvPr/>
        </p:nvSpPr>
        <p:spPr>
          <a:xfrm>
            <a:off x="10209738" y="5104780"/>
            <a:ext cx="1982624"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John can find </a:t>
            </a:r>
            <a:r>
              <a:rPr lang="en-US" sz="1400">
                <a:latin typeface="Arial" panose="020B0604020202020204" pitchFamily="34" charset="0"/>
                <a:cs typeface="Arial" panose="020B0604020202020204" pitchFamily="34" charset="0"/>
              </a:rPr>
              <a:t>the </a:t>
            </a:r>
            <a:r>
              <a:rPr lang="en-US" sz="1400" dirty="0">
                <a:latin typeface="Arial" panose="020B0604020202020204" pitchFamily="34" charset="0"/>
                <a:cs typeface="Arial" panose="020B0604020202020204" pitchFamily="34" charset="0"/>
              </a:rPr>
              <a:t>freight space he needs </a:t>
            </a:r>
          </a:p>
        </p:txBody>
      </p:sp>
      <p:cxnSp>
        <p:nvCxnSpPr>
          <p:cNvPr id="67" name="Straight Connector 66">
            <a:extLst>
              <a:ext uri="{FF2B5EF4-FFF2-40B4-BE49-F238E27FC236}">
                <a16:creationId xmlns:a16="http://schemas.microsoft.com/office/drawing/2014/main" id="{17BB1172-D170-0119-3BE0-DD1D1B135CE9}"/>
              </a:ext>
            </a:extLst>
          </p:cNvPr>
          <p:cNvCxnSpPr>
            <a:cxnSpLocks/>
          </p:cNvCxnSpPr>
          <p:nvPr/>
        </p:nvCxnSpPr>
        <p:spPr>
          <a:xfrm flipV="1">
            <a:off x="2848797" y="3428998"/>
            <a:ext cx="1200174" cy="2"/>
          </a:xfrm>
          <a:prstGeom prst="line">
            <a:avLst/>
          </a:prstGeom>
          <a:ln w="47625">
            <a:solidFill>
              <a:srgbClr val="2D2D8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BBF8D56-2EE2-4D00-C54D-F2BBEEBC8FE7}"/>
              </a:ext>
            </a:extLst>
          </p:cNvPr>
          <p:cNvCxnSpPr>
            <a:cxnSpLocks/>
          </p:cNvCxnSpPr>
          <p:nvPr/>
        </p:nvCxnSpPr>
        <p:spPr>
          <a:xfrm>
            <a:off x="4314684" y="3404946"/>
            <a:ext cx="2272192" cy="19662"/>
          </a:xfrm>
          <a:prstGeom prst="line">
            <a:avLst/>
          </a:prstGeom>
          <a:ln w="47625">
            <a:solidFill>
              <a:srgbClr val="2D2D82"/>
            </a:solidFill>
          </a:ln>
        </p:spPr>
        <p:style>
          <a:lnRef idx="1">
            <a:schemeClr val="accent1"/>
          </a:lnRef>
          <a:fillRef idx="0">
            <a:schemeClr val="accent1"/>
          </a:fillRef>
          <a:effectRef idx="0">
            <a:schemeClr val="accent1"/>
          </a:effectRef>
          <a:fontRef idx="minor">
            <a:schemeClr val="tx1"/>
          </a:fontRef>
        </p:style>
      </p:cxnSp>
      <p:pic>
        <p:nvPicPr>
          <p:cNvPr id="30" name="Picture 29" descr="Download HD Macbook Mockup Png Transparent PNG Image - NicePNG.com">
            <a:extLst>
              <a:ext uri="{FF2B5EF4-FFF2-40B4-BE49-F238E27FC236}">
                <a16:creationId xmlns:a16="http://schemas.microsoft.com/office/drawing/2014/main" id="{86B162D3-5A6A-174C-A35D-79383F4CF5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76490" y="2866556"/>
            <a:ext cx="1944962" cy="112488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AC26C7D-C8CD-0571-E569-6C13FEA221DE}"/>
              </a:ext>
            </a:extLst>
          </p:cNvPr>
          <p:cNvCxnSpPr>
            <a:cxnSpLocks/>
          </p:cNvCxnSpPr>
          <p:nvPr/>
        </p:nvCxnSpPr>
        <p:spPr>
          <a:xfrm>
            <a:off x="4925160" y="6487159"/>
            <a:ext cx="1687241" cy="0"/>
          </a:xfrm>
          <a:prstGeom prst="line">
            <a:avLst/>
          </a:prstGeom>
          <a:ln w="57150">
            <a:solidFill>
              <a:srgbClr val="2D2D8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5CEBAE8-3EE0-A53D-43BB-F065E38B9965}"/>
              </a:ext>
            </a:extLst>
          </p:cNvPr>
          <p:cNvCxnSpPr>
            <a:cxnSpLocks/>
            <a:endCxn id="6" idx="1"/>
          </p:cNvCxnSpPr>
          <p:nvPr/>
        </p:nvCxnSpPr>
        <p:spPr>
          <a:xfrm flipV="1">
            <a:off x="7090628" y="1707936"/>
            <a:ext cx="1617997" cy="1716673"/>
          </a:xfrm>
          <a:prstGeom prst="line">
            <a:avLst/>
          </a:prstGeom>
          <a:ln w="47625">
            <a:solidFill>
              <a:srgbClr val="2D2D8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E1892EB-208B-771D-C056-8E9BB650DFCE}"/>
              </a:ext>
            </a:extLst>
          </p:cNvPr>
          <p:cNvCxnSpPr>
            <a:cxnSpLocks/>
          </p:cNvCxnSpPr>
          <p:nvPr/>
        </p:nvCxnSpPr>
        <p:spPr>
          <a:xfrm>
            <a:off x="6998000" y="3438831"/>
            <a:ext cx="2272192" cy="19662"/>
          </a:xfrm>
          <a:prstGeom prst="line">
            <a:avLst/>
          </a:prstGeom>
          <a:ln w="47625">
            <a:solidFill>
              <a:srgbClr val="2D2D8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1C3CE5-35B0-A15D-CBAE-8EFC419DCD9B}"/>
              </a:ext>
            </a:extLst>
          </p:cNvPr>
          <p:cNvCxnSpPr>
            <a:cxnSpLocks/>
            <a:endCxn id="14" idx="1"/>
          </p:cNvCxnSpPr>
          <p:nvPr/>
        </p:nvCxnSpPr>
        <p:spPr>
          <a:xfrm>
            <a:off x="7090628" y="3424609"/>
            <a:ext cx="1631000" cy="1952222"/>
          </a:xfrm>
          <a:prstGeom prst="line">
            <a:avLst/>
          </a:prstGeom>
          <a:ln w="47625">
            <a:solidFill>
              <a:srgbClr val="2D2D82"/>
            </a:solidFill>
          </a:ln>
        </p:spPr>
        <p:style>
          <a:lnRef idx="1">
            <a:schemeClr val="accent1"/>
          </a:lnRef>
          <a:fillRef idx="0">
            <a:schemeClr val="accent1"/>
          </a:fillRef>
          <a:effectRef idx="0">
            <a:schemeClr val="accent1"/>
          </a:effectRef>
          <a:fontRef idx="minor">
            <a:schemeClr val="tx1"/>
          </a:fontRef>
        </p:style>
      </p:cxnSp>
      <p:pic>
        <p:nvPicPr>
          <p:cNvPr id="70" name="Picture 69" descr="Download HD Macbook Mockup Png Transparent PNG Image - NicePNG.com">
            <a:extLst>
              <a:ext uri="{FF2B5EF4-FFF2-40B4-BE49-F238E27FC236}">
                <a16:creationId xmlns:a16="http://schemas.microsoft.com/office/drawing/2014/main" id="{9D76E3F7-AF00-8ADB-A329-EE8E474D904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78002" y="2886220"/>
            <a:ext cx="1944962" cy="1124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21E09DA-1C13-393F-D2BF-D6ABB38F5807}"/>
              </a:ext>
            </a:extLst>
          </p:cNvPr>
          <p:cNvPicPr>
            <a:picLocks noChangeAspect="1"/>
          </p:cNvPicPr>
          <p:nvPr/>
        </p:nvPicPr>
        <p:blipFill>
          <a:blip r:embed="rId5"/>
          <a:stretch>
            <a:fillRect/>
          </a:stretch>
        </p:blipFill>
        <p:spPr>
          <a:xfrm>
            <a:off x="3310663" y="2921190"/>
            <a:ext cx="1486796" cy="925078"/>
          </a:xfrm>
          <a:prstGeom prst="rect">
            <a:avLst/>
          </a:prstGeom>
        </p:spPr>
      </p:pic>
      <p:pic>
        <p:nvPicPr>
          <p:cNvPr id="6" name="Picture 5">
            <a:extLst>
              <a:ext uri="{FF2B5EF4-FFF2-40B4-BE49-F238E27FC236}">
                <a16:creationId xmlns:a16="http://schemas.microsoft.com/office/drawing/2014/main" id="{AB72E220-9BF1-3542-9255-AA1457B84CA2}"/>
              </a:ext>
            </a:extLst>
          </p:cNvPr>
          <p:cNvPicPr>
            <a:picLocks noChangeAspect="1"/>
          </p:cNvPicPr>
          <p:nvPr/>
        </p:nvPicPr>
        <p:blipFill rotWithShape="1">
          <a:blip r:embed="rId6"/>
          <a:srcRect r="20008"/>
          <a:stretch/>
        </p:blipFill>
        <p:spPr>
          <a:xfrm>
            <a:off x="8708625" y="1264427"/>
            <a:ext cx="1468862" cy="887018"/>
          </a:xfrm>
          <a:prstGeom prst="rect">
            <a:avLst/>
          </a:prstGeom>
        </p:spPr>
      </p:pic>
      <p:pic>
        <p:nvPicPr>
          <p:cNvPr id="14" name="Picture 13">
            <a:extLst>
              <a:ext uri="{FF2B5EF4-FFF2-40B4-BE49-F238E27FC236}">
                <a16:creationId xmlns:a16="http://schemas.microsoft.com/office/drawing/2014/main" id="{7B20E3D2-22AD-F5D6-89C5-8AEEC3C4461B}"/>
              </a:ext>
            </a:extLst>
          </p:cNvPr>
          <p:cNvPicPr>
            <a:picLocks noChangeAspect="1"/>
          </p:cNvPicPr>
          <p:nvPr/>
        </p:nvPicPr>
        <p:blipFill>
          <a:blip r:embed="rId7"/>
          <a:stretch>
            <a:fillRect/>
          </a:stretch>
        </p:blipFill>
        <p:spPr>
          <a:xfrm>
            <a:off x="8721628" y="4955914"/>
            <a:ext cx="1455860" cy="841834"/>
          </a:xfrm>
          <a:prstGeom prst="rect">
            <a:avLst/>
          </a:prstGeom>
        </p:spPr>
      </p:pic>
      <p:pic>
        <p:nvPicPr>
          <p:cNvPr id="15" name="Picture 14">
            <a:extLst>
              <a:ext uri="{FF2B5EF4-FFF2-40B4-BE49-F238E27FC236}">
                <a16:creationId xmlns:a16="http://schemas.microsoft.com/office/drawing/2014/main" id="{22C66132-E6FF-D3AC-7BDE-D5E9561B1481}"/>
              </a:ext>
            </a:extLst>
          </p:cNvPr>
          <p:cNvPicPr>
            <a:picLocks noChangeAspect="1"/>
          </p:cNvPicPr>
          <p:nvPr/>
        </p:nvPicPr>
        <p:blipFill rotWithShape="1">
          <a:blip r:embed="rId8"/>
          <a:srcRect r="25768" b="8864"/>
          <a:stretch/>
        </p:blipFill>
        <p:spPr>
          <a:xfrm>
            <a:off x="5610989" y="2959290"/>
            <a:ext cx="1494629" cy="886978"/>
          </a:xfrm>
          <a:prstGeom prst="rect">
            <a:avLst/>
          </a:prstGeom>
        </p:spPr>
      </p:pic>
      <p:pic>
        <p:nvPicPr>
          <p:cNvPr id="13" name="Picture 12">
            <a:extLst>
              <a:ext uri="{FF2B5EF4-FFF2-40B4-BE49-F238E27FC236}">
                <a16:creationId xmlns:a16="http://schemas.microsoft.com/office/drawing/2014/main" id="{50067696-CBFB-D76D-D600-8323D05E243B}"/>
              </a:ext>
            </a:extLst>
          </p:cNvPr>
          <p:cNvPicPr>
            <a:picLocks noChangeAspect="1"/>
          </p:cNvPicPr>
          <p:nvPr/>
        </p:nvPicPr>
        <p:blipFill rotWithShape="1">
          <a:blip r:embed="rId9"/>
          <a:srcRect r="3935"/>
          <a:stretch/>
        </p:blipFill>
        <p:spPr>
          <a:xfrm>
            <a:off x="8728532" y="2934443"/>
            <a:ext cx="1462208" cy="925078"/>
          </a:xfrm>
          <a:prstGeom prst="rect">
            <a:avLst/>
          </a:prstGeom>
        </p:spPr>
      </p:pic>
      <p:pic>
        <p:nvPicPr>
          <p:cNvPr id="46" name="Picture 45" descr="Download HD Macbook Mockup Png Transparent PNG Image - NicePNG.com">
            <a:extLst>
              <a:ext uri="{FF2B5EF4-FFF2-40B4-BE49-F238E27FC236}">
                <a16:creationId xmlns:a16="http://schemas.microsoft.com/office/drawing/2014/main" id="{48F220DE-5B73-492F-CED8-D210A488CE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91875" y="2876872"/>
            <a:ext cx="1916546" cy="111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258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6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118E0C001B1D47AC6AB1D88A6B72E7" ma:contentTypeVersion="2" ma:contentTypeDescription="Create a new document." ma:contentTypeScope="" ma:versionID="3930b7f5f99bbe72984d61d0383b72a3">
  <xsd:schema xmlns:xsd="http://www.w3.org/2001/XMLSchema" xmlns:xs="http://www.w3.org/2001/XMLSchema" xmlns:p="http://schemas.microsoft.com/office/2006/metadata/properties" xmlns:ns2="a50841f6-4aa7-4fc7-b9cb-e331935810f3" targetNamespace="http://schemas.microsoft.com/office/2006/metadata/properties" ma:root="true" ma:fieldsID="3420160fa956e79a7ea436ac998b990b" ns2:_="">
    <xsd:import namespace="a50841f6-4aa7-4fc7-b9cb-e331935810f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0841f6-4aa7-4fc7-b9cb-e331935810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4AA35D-EE35-4AA3-9470-ED9BD4396DAF}">
  <ds:schemaRefs>
    <ds:schemaRef ds:uri="http://schemas.microsoft.com/sharepoint/v3/contenttype/forms"/>
  </ds:schemaRefs>
</ds:datastoreItem>
</file>

<file path=customXml/itemProps2.xml><?xml version="1.0" encoding="utf-8"?>
<ds:datastoreItem xmlns:ds="http://schemas.openxmlformats.org/officeDocument/2006/customXml" ds:itemID="{01111638-A864-45DB-A2D5-C7BB833D239A}">
  <ds:schemaRefs>
    <ds:schemaRef ds:uri="a50841f6-4aa7-4fc7-b9cb-e331935810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9D1CFF-8B7C-402C-B484-4B815F5E61AE}">
  <ds:schemaRefs>
    <ds:schemaRef ds:uri="a50841f6-4aa7-4fc7-b9cb-e331935810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1747</Words>
  <Application>Microsoft Macintosh PowerPoint</Application>
  <PresentationFormat>Widescreen</PresentationFormat>
  <Paragraphs>261</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CIDFont+F2</vt:lpstr>
      <vt:lpstr>Arial</vt:lpstr>
      <vt:lpstr>Calibri</vt:lpstr>
      <vt:lpstr>Calibri Light</vt:lpstr>
      <vt:lpstr>Futura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#BRYAN LIM KAI WEN#</cp:lastModifiedBy>
  <cp:revision>1</cp:revision>
  <cp:lastPrinted>2022-03-25T13:43:54Z</cp:lastPrinted>
  <dcterms:created xsi:type="dcterms:W3CDTF">2022-01-08T10:09:49Z</dcterms:created>
  <dcterms:modified xsi:type="dcterms:W3CDTF">2022-10-02T15:41:10Z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0x0101004F118E0C001B1D47AC6AB1D88A6B72E7</vt:lpwstr>
  </property>
</Properties>
</file>